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483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A91E59-1399-4485-ADFA-2241616057EB}">
  <a:tblStyle styleId="{94A91E59-1399-4485-ADFA-2241616057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75" autoAdjust="0"/>
  </p:normalViewPr>
  <p:slideViewPr>
    <p:cSldViewPr snapToGrid="0">
      <p:cViewPr varScale="1">
        <p:scale>
          <a:sx n="104" d="100"/>
          <a:sy n="104" d="100"/>
        </p:scale>
        <p:origin x="72" y="72"/>
      </p:cViewPr>
      <p:guideLst>
        <p:guide orient="horz" pos="2160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38E26-67F7-4DC8-BA96-653FEA570D8B}" type="datetimeFigureOut">
              <a:rPr lang="es-ES" smtClean="0"/>
              <a:t>07/05/2019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E43BC-F1B1-4DBA-8B6D-06988D3284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15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2389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529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969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03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306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253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656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7164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9c09de4e8_0_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59c09de4e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786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2091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2411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90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209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7999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762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207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279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225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72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7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9c09de4e8_0_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9c09de4e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2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93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26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753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5881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36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77585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77585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77585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77585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0" y="0"/>
            <a:ext cx="12192000" cy="635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>
            <a:spLocks noGrp="1"/>
          </p:cNvSpPr>
          <p:nvPr>
            <p:ph type="ctrTitle"/>
          </p:nvPr>
        </p:nvSpPr>
        <p:spPr>
          <a:xfrm>
            <a:off x="547687" y="336550"/>
            <a:ext cx="10021887" cy="147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45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VII Estudio </a:t>
            </a:r>
            <a:r>
              <a:rPr lang="en-US" sz="45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5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5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Españoles ante la nueva movilidad</a:t>
            </a: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547687" y="1906587"/>
            <a:ext cx="91440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599"/>
              </a:buClr>
              <a:buSzPts val="2200"/>
              <a:buNone/>
            </a:pPr>
            <a:r>
              <a:rPr lang="en-US" b="1" i="0" u="none" dirty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8 de mayo 2019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/>
        </p:nvSpPr>
        <p:spPr>
          <a:xfrm>
            <a:off x="365125" y="411162"/>
            <a:ext cx="116903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rgbClr val="92C9D8"/>
                </a:solidFill>
              </a:rPr>
              <a:t>7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La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bicicleta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patinete</a:t>
            </a:r>
            <a:r>
              <a:rPr lang="en-US" sz="3000" b="1" dirty="0">
                <a:solidFill>
                  <a:srgbClr val="92C9D8"/>
                </a:solidFill>
              </a:rPr>
              <a:t>… ¿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opciones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nueva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movilidad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graphicFrame>
        <p:nvGraphicFramePr>
          <p:cNvPr id="232" name="Google Shape;232;p34"/>
          <p:cNvGraphicFramePr/>
          <p:nvPr>
            <p:extLst>
              <p:ext uri="{D42A27DB-BD31-4B8C-83A1-F6EECF244321}">
                <p14:modId xmlns:p14="http://schemas.microsoft.com/office/powerpoint/2010/main" val="230259520"/>
              </p:ext>
            </p:extLst>
          </p:nvPr>
        </p:nvGraphicFramePr>
        <p:xfrm>
          <a:off x="1804987" y="4192587"/>
          <a:ext cx="7056425" cy="1589050"/>
        </p:xfrm>
        <a:graphic>
          <a:graphicData uri="http://schemas.openxmlformats.org/drawingml/2006/table">
            <a:tbl>
              <a:tblPr>
                <a:noFill/>
                <a:tableStyleId>{94A91E59-1399-4485-ADFA-2241616057EB}</a:tableStyleId>
              </a:tblPr>
              <a:tblGrid>
                <a:gridCol w="5414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1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0" i="0" u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dirty="0"/>
                    </a:p>
                  </a:txBody>
                  <a:tcPr marL="68575" marR="6857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i="0" u="none" dirty="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64 %</a:t>
                      </a:r>
                      <a:endParaRPr dirty="0"/>
                    </a:p>
                  </a:txBody>
                  <a:tcPr marL="68575" marR="6857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0" i="0" u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</a:t>
                      </a:r>
                      <a:endParaRPr dirty="0"/>
                    </a:p>
                  </a:txBody>
                  <a:tcPr marL="68575" marR="6857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i="0" u="none" dirty="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19%</a:t>
                      </a:r>
                      <a:endParaRPr dirty="0"/>
                    </a:p>
                  </a:txBody>
                  <a:tcPr marL="68575" marR="6857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0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 tengo y lo uso frecuentemente</a:t>
                      </a:r>
                      <a:endParaRPr/>
                    </a:p>
                  </a:txBody>
                  <a:tcPr marL="68575" marR="6857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i="0" u="none" dirty="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dirty="0"/>
                    </a:p>
                  </a:txBody>
                  <a:tcPr marL="68575" marR="6857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3" name="Google Shape;233;p34"/>
          <p:cNvGraphicFramePr/>
          <p:nvPr>
            <p:extLst>
              <p:ext uri="{D42A27DB-BD31-4B8C-83A1-F6EECF244321}">
                <p14:modId xmlns:p14="http://schemas.microsoft.com/office/powerpoint/2010/main" val="3391940667"/>
              </p:ext>
            </p:extLst>
          </p:nvPr>
        </p:nvGraphicFramePr>
        <p:xfrm>
          <a:off x="1804987" y="1684337"/>
          <a:ext cx="2978150" cy="1139800"/>
        </p:xfrm>
        <a:graphic>
          <a:graphicData uri="http://schemas.openxmlformats.org/drawingml/2006/table">
            <a:tbl>
              <a:tblPr>
                <a:noFill/>
                <a:tableStyleId>{94A91E59-1399-4485-ADFA-2241616057EB}</a:tableStyleId>
              </a:tblPr>
              <a:tblGrid>
                <a:gridCol w="1489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9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9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0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/>
                    </a:p>
                  </a:txBody>
                  <a:tcPr marL="68575" marR="6857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i="0" u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61 %</a:t>
                      </a:r>
                      <a:endParaRPr/>
                    </a:p>
                  </a:txBody>
                  <a:tcPr marL="68575" marR="6857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9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0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</a:t>
                      </a:r>
                      <a:endParaRPr/>
                    </a:p>
                  </a:txBody>
                  <a:tcPr marL="68575" marR="6857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i="0" u="none" dirty="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39%</a:t>
                      </a:r>
                      <a:endParaRPr dirty="0"/>
                    </a:p>
                  </a:txBody>
                  <a:tcPr marL="68575" marR="68575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4" name="Google Shape;234;p34"/>
          <p:cNvSpPr txBox="1"/>
          <p:nvPr/>
        </p:nvSpPr>
        <p:spPr>
          <a:xfrm>
            <a:off x="719137" y="955675"/>
            <a:ext cx="1058703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599"/>
              </a:buClr>
              <a:buSzPts val="2500"/>
              <a:buFont typeface="Arial"/>
              <a:buNone/>
            </a:pPr>
            <a:r>
              <a:rPr lang="en-US" sz="2500" b="1" i="1" u="none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¿Te has planteado la compra de una bici o de un patinete eléctrico? </a:t>
            </a:r>
            <a:endParaRPr sz="2500" b="1" i="1" u="none">
              <a:solidFill>
                <a:srgbClr val="447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i="1" u="none">
              <a:solidFill>
                <a:srgbClr val="447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 rotWithShape="1">
          <a:blip r:embed="rId3">
            <a:alphaModFix/>
          </a:blip>
          <a:srcRect l="13760" t="23321" r="12734" b="24444"/>
          <a:stretch/>
        </p:blipFill>
        <p:spPr>
          <a:xfrm rot="-780000">
            <a:off x="9383712" y="4208462"/>
            <a:ext cx="2511425" cy="17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 descr="Imagen que contiene accesorios metálicos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15129" t="13600" r="14700" b="15969"/>
          <a:stretch/>
        </p:blipFill>
        <p:spPr>
          <a:xfrm rot="960000">
            <a:off x="10144125" y="1641475"/>
            <a:ext cx="2163762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 txBox="1"/>
          <p:nvPr/>
        </p:nvSpPr>
        <p:spPr>
          <a:xfrm>
            <a:off x="719137" y="3546475"/>
            <a:ext cx="105870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599"/>
              </a:buClr>
              <a:buSzPts val="2500"/>
              <a:buFont typeface="Arial"/>
              <a:buNone/>
            </a:pPr>
            <a:r>
              <a:rPr lang="en-US" sz="2500" b="1" i="1" u="none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¿Consideras que son una buena alternativa de transporte?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1;p34"/>
          <p:cNvSpPr txBox="1"/>
          <p:nvPr/>
        </p:nvSpPr>
        <p:spPr>
          <a:xfrm>
            <a:off x="365125" y="544512"/>
            <a:ext cx="116903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rgbClr val="92C9D8"/>
                </a:solidFill>
              </a:rPr>
              <a:t>8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Los 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vehículos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de dos 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ruedas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relevantes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movilidad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urbana</a:t>
            </a:r>
            <a:endParaRPr dirty="0"/>
          </a:p>
        </p:txBody>
      </p:sp>
      <p:pic>
        <p:nvPicPr>
          <p:cNvPr id="1026" name="Picture 2" descr="C:\Users\aiglesias\Desktop\MOTOS_VIIEstudi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42" y="1689848"/>
            <a:ext cx="9581843" cy="29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59;p36"/>
          <p:cNvSpPr txBox="1"/>
          <p:nvPr/>
        </p:nvSpPr>
        <p:spPr>
          <a:xfrm>
            <a:off x="699691" y="4800602"/>
            <a:ext cx="11021218" cy="141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smtClean="0">
                <a:solidFill>
                  <a:schemeClr val="dk1"/>
                </a:solidFill>
              </a:rPr>
              <a:t>Las </a:t>
            </a:r>
            <a:r>
              <a:rPr lang="es-ES" sz="2200" dirty="0">
                <a:solidFill>
                  <a:schemeClr val="dk1"/>
                </a:solidFill>
              </a:rPr>
              <a:t>motos de tipo scooter se presentan como una </a:t>
            </a:r>
            <a:r>
              <a:rPr lang="es-ES" sz="2200" b="1" dirty="0">
                <a:solidFill>
                  <a:schemeClr val="dk1"/>
                </a:solidFill>
              </a:rPr>
              <a:t>alternativa al uso del coche en el espacio urbano</a:t>
            </a:r>
            <a:r>
              <a:rPr lang="es-ES" sz="2200" dirty="0">
                <a:solidFill>
                  <a:schemeClr val="dk1"/>
                </a:solidFill>
              </a:rPr>
              <a:t>. 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Según</a:t>
            </a:r>
            <a:r>
              <a:rPr lang="en-US" sz="2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2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ANESDOR, el </a:t>
            </a:r>
            <a:r>
              <a:rPr lang="en-US" sz="2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mercado</a:t>
            </a:r>
            <a:r>
              <a:rPr lang="en-US" sz="2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moto ha </a:t>
            </a:r>
            <a:r>
              <a:rPr lang="en-US" sz="2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registrado</a:t>
            </a:r>
            <a:r>
              <a:rPr lang="en-US" sz="2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200" b="1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alza</a:t>
            </a:r>
            <a:r>
              <a:rPr lang="en-US" sz="2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10,8% </a:t>
            </a:r>
            <a:r>
              <a:rPr lang="en-US" sz="2200" b="1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interanual</a:t>
            </a:r>
            <a:r>
              <a:rPr lang="en-US" sz="2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un total de 16.479 </a:t>
            </a:r>
            <a:r>
              <a:rPr lang="en-US" sz="2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matriculaciones</a:t>
            </a:r>
            <a:r>
              <a:rPr lang="en-US" sz="2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abril</a:t>
            </a:r>
            <a:r>
              <a:rPr lang="en-US" sz="2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dirty="0"/>
          </a:p>
        </p:txBody>
      </p:sp>
      <p:sp>
        <p:nvSpPr>
          <p:cNvPr id="8" name="Google Shape;234;p34"/>
          <p:cNvSpPr txBox="1"/>
          <p:nvPr/>
        </p:nvSpPr>
        <p:spPr>
          <a:xfrm>
            <a:off x="1862137" y="1163592"/>
            <a:ext cx="1058703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599"/>
              </a:buClr>
              <a:buSzPts val="2500"/>
              <a:buFont typeface="Arial"/>
              <a:buNone/>
            </a:pPr>
            <a:r>
              <a:rPr lang="en-US" sz="2500" b="1" i="1" u="none" dirty="0" smtClean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Si has </a:t>
            </a:r>
            <a:r>
              <a:rPr lang="en-US" sz="2500" b="1" i="1" u="none" dirty="0" err="1" smtClean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pensado</a:t>
            </a:r>
            <a:r>
              <a:rPr lang="en-US" sz="2500" b="1" i="1" u="none" dirty="0" smtClean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1" i="1" u="none" dirty="0" err="1" smtClean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500" b="1" i="1" u="none" dirty="0" smtClean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1" i="1" dirty="0" err="1" smtClean="0">
                <a:solidFill>
                  <a:srgbClr val="447599"/>
                </a:solidFill>
              </a:rPr>
              <a:t>comprar</a:t>
            </a:r>
            <a:r>
              <a:rPr lang="en-US" sz="2500" b="1" i="1" dirty="0" smtClean="0">
                <a:solidFill>
                  <a:srgbClr val="447599"/>
                </a:solidFill>
              </a:rPr>
              <a:t> </a:t>
            </a:r>
            <a:r>
              <a:rPr lang="en-US" sz="2500" b="1" i="1" dirty="0" err="1" smtClean="0">
                <a:solidFill>
                  <a:srgbClr val="447599"/>
                </a:solidFill>
              </a:rPr>
              <a:t>una</a:t>
            </a:r>
            <a:r>
              <a:rPr lang="en-US" sz="2500" b="1" i="1" dirty="0" smtClean="0">
                <a:solidFill>
                  <a:srgbClr val="447599"/>
                </a:solidFill>
              </a:rPr>
              <a:t> moto </a:t>
            </a:r>
            <a:r>
              <a:rPr lang="en-US" sz="2500" b="1" i="1" u="none" dirty="0" smtClean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¿de </a:t>
            </a:r>
            <a:r>
              <a:rPr lang="en-US" sz="2500" b="1" i="1" u="none" dirty="0" err="1" smtClean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2500" b="1" i="1" u="none" dirty="0" smtClean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1" i="1" u="none" dirty="0" err="1" smtClean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2500" b="1" i="1" u="none" dirty="0" smtClean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500" b="1" i="1" u="none" dirty="0">
              <a:solidFill>
                <a:srgbClr val="447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i="1" u="none" dirty="0">
              <a:solidFill>
                <a:srgbClr val="447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28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9D8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/>
          <p:nvPr/>
        </p:nvSpPr>
        <p:spPr>
          <a:xfrm>
            <a:off x="12379325" y="7786687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8170862" y="-8159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xfrm>
            <a:off x="493712" y="26130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españoles y la conciencia medioambiental a la hora de adquirir un vehículo </a:t>
            </a:r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1237"/>
            <a:ext cx="12192000" cy="76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/>
        </p:nvSpPr>
        <p:spPr>
          <a:xfrm>
            <a:off x="365125" y="533400"/>
            <a:ext cx="116903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41325" marR="0" lvl="0" indent="-441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rgbClr val="92C9D8"/>
                </a:solidFill>
              </a:rPr>
              <a:t>9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Condicionamiento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medidas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anticontaminación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a la hora de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comprar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coche</a:t>
            </a:r>
            <a:endParaRPr dirty="0"/>
          </a:p>
        </p:txBody>
      </p:sp>
      <p:sp>
        <p:nvSpPr>
          <p:cNvPr id="251" name="Google Shape;251;p36"/>
          <p:cNvSpPr txBox="1"/>
          <p:nvPr/>
        </p:nvSpPr>
        <p:spPr>
          <a:xfrm>
            <a:off x="4648200" y="7154862"/>
            <a:ext cx="77565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*La encuesta se realiza antes a las puntualizaciones del Ayuntamiento*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motos de combustión tienen prohibición de entrada hasta las 22:00h. Una vez han entrado antes de esa hora a MC, pueden salir después de las 22:00h</a:t>
            </a:r>
            <a:endParaRPr/>
          </a:p>
        </p:txBody>
      </p:sp>
      <p:pic>
        <p:nvPicPr>
          <p:cNvPr id="252" name="Google Shape;25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8050" y="1139825"/>
            <a:ext cx="6784975" cy="4352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3" name="Google Shape;253;p36"/>
          <p:cNvGraphicFramePr/>
          <p:nvPr/>
        </p:nvGraphicFramePr>
        <p:xfrm>
          <a:off x="4884737" y="1503362"/>
          <a:ext cx="3093975" cy="423850"/>
        </p:xfrm>
        <a:graphic>
          <a:graphicData uri="http://schemas.openxmlformats.org/drawingml/2006/table">
            <a:tbl>
              <a:tblPr>
                <a:noFill/>
                <a:tableStyleId>{94A91E59-1399-4485-ADFA-2241616057EB}</a:tableStyleId>
              </a:tblPr>
              <a:tblGrid>
                <a:gridCol w="515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5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5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59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59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4" name="Google Shape;254;p36"/>
          <p:cNvSpPr/>
          <p:nvPr/>
        </p:nvSpPr>
        <p:spPr>
          <a:xfrm>
            <a:off x="2965200" y="3288512"/>
            <a:ext cx="1112700" cy="649200"/>
          </a:xfrm>
          <a:prstGeom prst="ellipse">
            <a:avLst/>
          </a:prstGeom>
          <a:noFill/>
          <a:ln w="28575" cap="flat" cmpd="sng">
            <a:solidFill>
              <a:srgbClr val="447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6"/>
          <p:cNvSpPr txBox="1"/>
          <p:nvPr/>
        </p:nvSpPr>
        <p:spPr>
          <a:xfrm>
            <a:off x="5238750" y="2544762"/>
            <a:ext cx="2157412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BARCELONA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5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73%</a:t>
            </a:r>
            <a:endParaRPr/>
          </a:p>
        </p:txBody>
      </p:sp>
      <p:sp>
        <p:nvSpPr>
          <p:cNvPr id="256" name="Google Shape;256;p36"/>
          <p:cNvSpPr txBox="1"/>
          <p:nvPr/>
        </p:nvSpPr>
        <p:spPr>
          <a:xfrm>
            <a:off x="5321300" y="3624262"/>
            <a:ext cx="14478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MADRID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5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76%</a:t>
            </a:r>
            <a:endParaRPr/>
          </a:p>
        </p:txBody>
      </p:sp>
      <p:cxnSp>
        <p:nvCxnSpPr>
          <p:cNvPr id="257" name="Google Shape;257;p36"/>
          <p:cNvCxnSpPr/>
          <p:nvPr/>
        </p:nvCxnSpPr>
        <p:spPr>
          <a:xfrm rot="10800000" flipH="1">
            <a:off x="4386262" y="2865437"/>
            <a:ext cx="852487" cy="58896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8" name="Google Shape;258;p36"/>
          <p:cNvCxnSpPr/>
          <p:nvPr/>
        </p:nvCxnSpPr>
        <p:spPr>
          <a:xfrm>
            <a:off x="4386262" y="3462337"/>
            <a:ext cx="852487" cy="455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9" name="Google Shape;259;p36"/>
          <p:cNvSpPr txBox="1"/>
          <p:nvPr/>
        </p:nvSpPr>
        <p:spPr>
          <a:xfrm>
            <a:off x="2569779" y="4929187"/>
            <a:ext cx="9211058" cy="109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medidas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políticas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anticontaminación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influyen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2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crecimiento</a:t>
            </a:r>
            <a:r>
              <a:rPr lang="en-US" sz="2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incertidumbre</a:t>
            </a:r>
            <a:r>
              <a:rPr lang="en-US" sz="2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</a:t>
            </a:r>
            <a:r>
              <a:rPr lang="en-US" sz="2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hora de la </a:t>
            </a:r>
            <a:r>
              <a:rPr lang="en-US" sz="2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compra</a:t>
            </a:r>
            <a:r>
              <a:rPr lang="en-US" sz="2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situación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especialmente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relevante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2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grandes</a:t>
            </a:r>
            <a:r>
              <a:rPr lang="en-US" sz="2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ciudades</a:t>
            </a:r>
            <a:r>
              <a:rPr lang="en-US" sz="2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/>
        </p:nvSpPr>
        <p:spPr>
          <a:xfrm>
            <a:off x="365125" y="411162"/>
            <a:ext cx="116903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10. 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condicionan</a:t>
            </a:r>
            <a:r>
              <a:rPr lang="en-US" sz="3000" b="1" dirty="0">
                <a:solidFill>
                  <a:srgbClr val="92C9D8"/>
                </a:solidFill>
              </a:rPr>
              <a:t> 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esas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medidas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97" y="585787"/>
            <a:ext cx="6448096" cy="54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7364" y="1184329"/>
            <a:ext cx="5278111" cy="346649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7"/>
          <p:cNvSpPr txBox="1"/>
          <p:nvPr/>
        </p:nvSpPr>
        <p:spPr>
          <a:xfrm>
            <a:off x="679450" y="4371975"/>
            <a:ext cx="5492750" cy="725487"/>
          </a:xfrm>
          <a:prstGeom prst="rect">
            <a:avLst/>
          </a:prstGeom>
          <a:noFill/>
          <a:ln w="34925" cap="flat" cmpd="sng">
            <a:solidFill>
              <a:srgbClr val="447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1265375" y="5116587"/>
            <a:ext cx="110949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causa de la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incertidumbre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causada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políticas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restricciones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medioambientales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cambio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tecnológico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hacia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eléctrico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auge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alternativas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nueva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movilidad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/>
          <p:nvPr/>
        </p:nvSpPr>
        <p:spPr>
          <a:xfrm>
            <a:off x="365125" y="411162"/>
            <a:ext cx="116903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000" b="1" dirty="0" smtClean="0">
                <a:solidFill>
                  <a:srgbClr val="92C9D8"/>
                </a:solidFill>
              </a:rPr>
              <a:t>1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Comprarías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coche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respetuoso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medio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ambiente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274" name="Google Shape;27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80474" y="835025"/>
            <a:ext cx="7983000" cy="5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6462" y="3694250"/>
            <a:ext cx="5834313" cy="22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/>
          <p:nvPr/>
        </p:nvSpPr>
        <p:spPr>
          <a:xfrm>
            <a:off x="1562100" y="2182812"/>
            <a:ext cx="1112700" cy="649200"/>
          </a:xfrm>
          <a:prstGeom prst="ellipse">
            <a:avLst/>
          </a:prstGeom>
          <a:noFill/>
          <a:ln w="28575" cap="flat" cmpd="sng">
            <a:solidFill>
              <a:srgbClr val="447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5148262" y="5334000"/>
            <a:ext cx="5288100" cy="795300"/>
          </a:xfrm>
          <a:prstGeom prst="ellipse">
            <a:avLst/>
          </a:prstGeom>
          <a:noFill/>
          <a:ln w="28575" cap="flat" cmpd="sng">
            <a:solidFill>
              <a:srgbClr val="447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5237600" y="1308250"/>
            <a:ext cx="6830400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La </a:t>
            </a:r>
            <a:r>
              <a:rPr lang="en-US" sz="2400" dirty="0" err="1"/>
              <a:t>mayoría</a:t>
            </a:r>
            <a:r>
              <a:rPr lang="en-US" sz="2400" dirty="0"/>
              <a:t> (54%)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quiere</a:t>
            </a:r>
            <a:r>
              <a:rPr lang="en-US" sz="2400" dirty="0"/>
              <a:t> un </a:t>
            </a:r>
            <a:r>
              <a:rPr lang="en-US" sz="2400" dirty="0" err="1"/>
              <a:t>coche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respetuoso</a:t>
            </a:r>
            <a:r>
              <a:rPr lang="en-US" sz="2400" dirty="0"/>
              <a:t> con el </a:t>
            </a:r>
            <a:r>
              <a:rPr lang="en-US" sz="2400" dirty="0" err="1"/>
              <a:t>medio</a:t>
            </a:r>
            <a:r>
              <a:rPr lang="en-US" sz="2400" dirty="0"/>
              <a:t> </a:t>
            </a:r>
            <a:r>
              <a:rPr lang="en-US" sz="2400" dirty="0" err="1"/>
              <a:t>ambiente</a:t>
            </a:r>
            <a:r>
              <a:rPr lang="en-US" sz="2400" dirty="0"/>
              <a:t>: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Un 37 %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 smtClean="0"/>
              <a:t>conciencia</a:t>
            </a:r>
            <a:r>
              <a:rPr lang="en-US" sz="2400" dirty="0" smtClean="0"/>
              <a:t> </a:t>
            </a:r>
            <a:r>
              <a:rPr lang="en-US" sz="2400" dirty="0" err="1"/>
              <a:t>medioambiental</a:t>
            </a:r>
            <a:r>
              <a:rPr lang="en-US" sz="2400" dirty="0"/>
              <a:t>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El 17%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conseguir</a:t>
            </a:r>
            <a:r>
              <a:rPr lang="en-US" sz="2400" dirty="0"/>
              <a:t> la </a:t>
            </a:r>
            <a:r>
              <a:rPr lang="en-US" sz="2400" dirty="0" err="1"/>
              <a:t>etiqueta</a:t>
            </a:r>
            <a:r>
              <a:rPr lang="en-US" sz="2400" dirty="0"/>
              <a:t> cero/eco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/>
          <p:nvPr/>
        </p:nvSpPr>
        <p:spPr>
          <a:xfrm>
            <a:off x="365125" y="411162"/>
            <a:ext cx="116903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000" b="1" dirty="0" smtClean="0">
                <a:solidFill>
                  <a:srgbClr val="92C9D8"/>
                </a:solidFill>
              </a:rPr>
              <a:t>2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Compra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vehículo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Etiquetas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Preferencias</a:t>
            </a:r>
            <a:endParaRPr dirty="0"/>
          </a:p>
        </p:txBody>
      </p:sp>
      <p:graphicFrame>
        <p:nvGraphicFramePr>
          <p:cNvPr id="284" name="Google Shape;284;p39"/>
          <p:cNvGraphicFramePr/>
          <p:nvPr>
            <p:extLst>
              <p:ext uri="{D42A27DB-BD31-4B8C-83A1-F6EECF244321}">
                <p14:modId xmlns:p14="http://schemas.microsoft.com/office/powerpoint/2010/main" val="3485325254"/>
              </p:ext>
            </p:extLst>
          </p:nvPr>
        </p:nvGraphicFramePr>
        <p:xfrm>
          <a:off x="2729500" y="1083775"/>
          <a:ext cx="8894100" cy="5044450"/>
        </p:xfrm>
        <a:graphic>
          <a:graphicData uri="http://schemas.openxmlformats.org/drawingml/2006/table">
            <a:tbl>
              <a:tblPr>
                <a:noFill/>
                <a:tableStyleId>{94A91E59-1399-4485-ADFA-2241616057EB}</a:tableStyleId>
              </a:tblPr>
              <a:tblGrid>
                <a:gridCol w="1324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69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878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40%</a:t>
                      </a:r>
                      <a:endParaRPr b="1" dirty="0"/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preferencia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la hora de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comprar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coche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respetuoso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con el medio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ambiente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es el de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etiqueta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CERO.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Curiosamente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se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trata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la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alternativa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más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cara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Se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contrapone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al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hecho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que el factor PRECIO es lo primero que se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valora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la hora de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comprar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 </a:t>
                      </a:r>
                      <a:r>
                        <a:rPr lang="en-US" sz="25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vehículo</a:t>
                      </a:r>
                      <a:r>
                        <a:rPr lang="en-US" sz="25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endParaRPr lang="en-US" sz="2500" b="1" i="0" u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i="0" u="none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Tendencia</a:t>
                      </a:r>
                      <a:r>
                        <a:rPr lang="en-US" sz="2500" b="1" i="0" u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¿</a:t>
                      </a:r>
                      <a:r>
                        <a:rPr lang="en-US" sz="2500" b="1" i="0" u="none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</a:t>
                      </a:r>
                      <a:r>
                        <a:rPr lang="en-US" sz="2500" b="1" i="0" u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al </a:t>
                      </a:r>
                      <a:r>
                        <a:rPr lang="en-US" sz="2500" b="1" i="0" u="none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concesionario</a:t>
                      </a:r>
                      <a:r>
                        <a:rPr lang="en-US" sz="2500" b="1" i="0" u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para </a:t>
                      </a:r>
                      <a:r>
                        <a:rPr lang="en-US" sz="2500" b="1" i="0" u="none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</a:t>
                      </a:r>
                      <a:r>
                        <a:rPr lang="en-US" sz="2500" b="1" i="0" u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 CERO y </a:t>
                      </a:r>
                      <a:r>
                        <a:rPr lang="en-US" sz="2500" b="1" i="0" u="none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salir</a:t>
                      </a:r>
                      <a:r>
                        <a:rPr lang="en-US" sz="2500" b="1" i="0" u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500" b="1" i="0" u="none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conduciendo</a:t>
                      </a:r>
                      <a:r>
                        <a:rPr lang="en-US" sz="2500" b="1" i="0" u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 ECO?</a:t>
                      </a:r>
                      <a:endParaRPr sz="2500" b="1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878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38%</a:t>
                      </a:r>
                      <a:endParaRPr b="1"/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95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18%</a:t>
                      </a:r>
                      <a:endParaRPr b="1" dirty="0"/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5" name="Google Shape;285;p39" descr="etiqueta C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8400" y="4321725"/>
            <a:ext cx="1772700" cy="17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9" descr="ec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900" y="2741600"/>
            <a:ext cx="1576400" cy="15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 descr="cer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375" y="968900"/>
            <a:ext cx="1772700" cy="17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/>
          <p:nvPr/>
        </p:nvSpPr>
        <p:spPr>
          <a:xfrm>
            <a:off x="7562084" y="4490459"/>
            <a:ext cx="655500" cy="731700"/>
          </a:xfrm>
          <a:prstGeom prst="downArrow">
            <a:avLst>
              <a:gd name="adj1" fmla="val 11925"/>
              <a:gd name="adj2" fmla="val 50000"/>
            </a:avLst>
          </a:prstGeom>
          <a:solidFill>
            <a:srgbClr val="92C9D8"/>
          </a:solidFill>
          <a:ln w="12700" cap="flat" cmpd="sng">
            <a:solidFill>
              <a:srgbClr val="92C9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/>
        </p:nvSpPr>
        <p:spPr>
          <a:xfrm>
            <a:off x="365125" y="411162"/>
            <a:ext cx="116904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000" b="1" dirty="0" smtClean="0">
                <a:solidFill>
                  <a:srgbClr val="92C9D8"/>
                </a:solidFill>
              </a:rPr>
              <a:t>3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no se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compran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coches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ecológicos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graphicFrame>
        <p:nvGraphicFramePr>
          <p:cNvPr id="294" name="Google Shape;294;p40"/>
          <p:cNvGraphicFramePr/>
          <p:nvPr>
            <p:extLst>
              <p:ext uri="{D42A27DB-BD31-4B8C-83A1-F6EECF244321}">
                <p14:modId xmlns:p14="http://schemas.microsoft.com/office/powerpoint/2010/main" val="2219478331"/>
              </p:ext>
            </p:extLst>
          </p:nvPr>
        </p:nvGraphicFramePr>
        <p:xfrm>
          <a:off x="680787" y="1178225"/>
          <a:ext cx="11059075" cy="4717450"/>
        </p:xfrm>
        <a:graphic>
          <a:graphicData uri="http://schemas.openxmlformats.org/drawingml/2006/table">
            <a:tbl>
              <a:tblPr>
                <a:noFill/>
                <a:tableStyleId>{94A91E59-1399-4485-ADFA-2241616057EB}</a:tableStyleId>
              </a:tblPr>
              <a:tblGrid>
                <a:gridCol w="2977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4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19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88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2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</a:rPr>
                        <a:t>MARCA Y MODELO</a:t>
                      </a:r>
                      <a:endParaRPr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</a:rPr>
                        <a:t>TÉRMICO</a:t>
                      </a:r>
                      <a:endParaRPr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</a:rPr>
                        <a:t>HÍBRIDO ENCHUFABLE</a:t>
                      </a:r>
                      <a:endParaRPr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</a:rPr>
                        <a:t>ELÉCTRICO</a:t>
                      </a:r>
                      <a:endParaRPr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</a:rPr>
                        <a:t>DIFERENCIA</a:t>
                      </a:r>
                      <a:endParaRPr sz="18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586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HYUNDAI KONA</a:t>
                      </a:r>
                      <a:endParaRPr sz="1800" dirty="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16.400 €</a:t>
                      </a: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38.500 €</a:t>
                      </a: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dirty="0" smtClean="0">
                          <a:solidFill>
                            <a:schemeClr val="bg1"/>
                          </a:solidFill>
                          <a:effectLst/>
                        </a:rPr>
                        <a:t>135%</a:t>
                      </a:r>
                      <a:endParaRPr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VW GOLF</a:t>
                      </a:r>
                      <a:endParaRPr sz="1800" dirty="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20.420 €</a:t>
                      </a: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36.160 €</a:t>
                      </a:r>
                      <a:endParaRPr sz="2400" dirty="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77%</a:t>
                      </a:r>
                      <a:endParaRPr sz="2400" b="0" i="0" u="none" strike="noStrike" cap="none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SMART FORTWO</a:t>
                      </a:r>
                      <a:endParaRPr sz="18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12.295 €</a:t>
                      </a: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23.585 €</a:t>
                      </a: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92%</a:t>
                      </a:r>
                      <a:endParaRPr sz="2400" b="0" i="0" u="none" strike="noStrike" cap="none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KIA NIRO</a:t>
                      </a:r>
                      <a:endParaRPr sz="1800" dirty="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22.725 €</a:t>
                      </a: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30.885 €</a:t>
                      </a: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33.670 €</a:t>
                      </a:r>
                      <a:endParaRPr sz="2400" dirty="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r>
                        <a:rPr lang="en-US" sz="2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2400" b="0" i="0" u="none" strike="noStrike" cap="none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MITSUBISHI OUTLANDER</a:t>
                      </a:r>
                      <a:endParaRPr sz="1800" dirty="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25.300 €</a:t>
                      </a: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36.850 €</a:t>
                      </a: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45%</a:t>
                      </a:r>
                      <a:endParaRPr sz="2400" b="0" i="0" u="none" strike="noStrike" cap="none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MINI COUNTRYMAN</a:t>
                      </a:r>
                      <a:endParaRPr sz="1800" dirty="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27.150 €</a:t>
                      </a: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39.750 €</a:t>
                      </a:r>
                      <a:endParaRPr sz="240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46%</a:t>
                      </a:r>
                      <a:endParaRPr sz="2400" b="0" i="0" u="none" strike="noStrike" cap="none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91425" marB="91425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/>
        </p:nvSpPr>
        <p:spPr>
          <a:xfrm>
            <a:off x="365125" y="411162"/>
            <a:ext cx="116903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000" b="1" dirty="0" smtClean="0">
                <a:solidFill>
                  <a:srgbClr val="92C9D8"/>
                </a:solidFill>
              </a:rPr>
              <a:t>4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Ranking </a:t>
            </a:r>
            <a:r>
              <a:rPr lang="en-US" sz="3000" b="1" dirty="0">
                <a:solidFill>
                  <a:srgbClr val="92C9D8"/>
                </a:solidFill>
              </a:rPr>
              <a:t>de </a:t>
            </a:r>
            <a:r>
              <a:rPr lang="en-US" sz="3000" b="1" dirty="0" err="1">
                <a:solidFill>
                  <a:srgbClr val="92C9D8"/>
                </a:solidFill>
              </a:rPr>
              <a:t>marcas</a:t>
            </a:r>
            <a:r>
              <a:rPr lang="en-US" sz="3000" b="1" dirty="0">
                <a:solidFill>
                  <a:srgbClr val="92C9D8"/>
                </a:solidFill>
              </a:rPr>
              <a:t> </a:t>
            </a:r>
            <a:r>
              <a:rPr lang="en-US" sz="3000" b="1" dirty="0" err="1">
                <a:solidFill>
                  <a:srgbClr val="92C9D8"/>
                </a:solidFill>
              </a:rPr>
              <a:t>en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sostenibilidad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300" name="Google Shape;300;p41" descr="tabla marca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212" t="3813" r="3021" b="2202"/>
          <a:stretch/>
        </p:blipFill>
        <p:spPr>
          <a:xfrm>
            <a:off x="1066800" y="1036637"/>
            <a:ext cx="3416300" cy="515143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1"/>
          <p:cNvSpPr txBox="1"/>
          <p:nvPr/>
        </p:nvSpPr>
        <p:spPr>
          <a:xfrm>
            <a:off x="5181600" y="1279525"/>
            <a:ext cx="6689100" cy="4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Toyota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su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gama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híbrida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reflejo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marca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medioambientalmente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sostenible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Líder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</a:t>
            </a:r>
            <a:r>
              <a:rPr lang="en-US" sz="2400" dirty="0" err="1">
                <a:solidFill>
                  <a:schemeClr val="dk1"/>
                </a:solidFill>
              </a:rPr>
              <a:t>putación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desde</a:t>
            </a:r>
            <a:r>
              <a:rPr lang="en-US" sz="2400" dirty="0">
                <a:solidFill>
                  <a:schemeClr val="dk1"/>
                </a:solidFill>
              </a:rPr>
              <a:t> el primer </a:t>
            </a:r>
            <a:r>
              <a:rPr lang="en-US" sz="2400" dirty="0" err="1" smtClean="0">
                <a:solidFill>
                  <a:schemeClr val="dk1"/>
                </a:solidFill>
              </a:rPr>
              <a:t>Estudio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smtClean="0">
                <a:solidFill>
                  <a:schemeClr val="dk1"/>
                </a:solidFill>
              </a:rPr>
              <a:t>(2016).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de las 10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marcas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ofrecen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coches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CERO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Toyota y Lexus, que </a:t>
            </a:r>
            <a:r>
              <a:rPr lang="en-US" sz="2400" dirty="0" err="1">
                <a:solidFill>
                  <a:schemeClr val="dk1"/>
                </a:solidFill>
              </a:rPr>
              <a:t>aún</a:t>
            </a:r>
            <a:r>
              <a:rPr lang="en-US" sz="2400" dirty="0">
                <a:solidFill>
                  <a:schemeClr val="dk1"/>
                </a:solidFill>
              </a:rPr>
              <a:t> no </a:t>
            </a:r>
            <a:r>
              <a:rPr lang="en-US" sz="2400" dirty="0" err="1">
                <a:solidFill>
                  <a:schemeClr val="dk1"/>
                </a:solidFill>
              </a:rPr>
              <a:t>ofrecen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coches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eléctricos</a:t>
            </a:r>
            <a:r>
              <a:rPr lang="en-US" sz="2400" dirty="0">
                <a:solidFill>
                  <a:schemeClr val="dk1"/>
                </a:solidFill>
              </a:rPr>
              <a:t>, se </a:t>
            </a:r>
            <a:r>
              <a:rPr lang="en-US" sz="2400" dirty="0" err="1">
                <a:solidFill>
                  <a:schemeClr val="dk1"/>
                </a:solidFill>
              </a:rPr>
              <a:t>mantienen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en</a:t>
            </a:r>
            <a:r>
              <a:rPr lang="en-US" sz="2400" dirty="0">
                <a:solidFill>
                  <a:schemeClr val="dk1"/>
                </a:solidFill>
              </a:rPr>
              <a:t> el podium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9D8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/>
        </p:nvSpPr>
        <p:spPr>
          <a:xfrm>
            <a:off x="12379325" y="7786687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2"/>
          <p:cNvSpPr txBox="1"/>
          <p:nvPr/>
        </p:nvSpPr>
        <p:spPr>
          <a:xfrm>
            <a:off x="8170862" y="-8159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2"/>
          <p:cNvSpPr txBox="1">
            <a:spLocks noGrp="1"/>
          </p:cNvSpPr>
          <p:nvPr>
            <p:ph type="title"/>
          </p:nvPr>
        </p:nvSpPr>
        <p:spPr>
          <a:xfrm>
            <a:off x="493712" y="26130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españoles ante las medidas contra la contaminación. El futur</a:t>
            </a: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del diésel</a:t>
            </a:r>
            <a:endParaRPr/>
          </a:p>
        </p:txBody>
      </p:sp>
      <p:pic>
        <p:nvPicPr>
          <p:cNvPr id="309" name="Google Shape;30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1237"/>
            <a:ext cx="12192000" cy="76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6"/>
          <p:cNvGrpSpPr/>
          <p:nvPr/>
        </p:nvGrpSpPr>
        <p:grpSpPr>
          <a:xfrm>
            <a:off x="365125" y="411162"/>
            <a:ext cx="10721975" cy="1009650"/>
            <a:chOff x="365125" y="244619"/>
            <a:chExt cx="10721975" cy="1010944"/>
          </a:xfrm>
        </p:grpSpPr>
        <p:sp>
          <p:nvSpPr>
            <p:cNvPr id="170" name="Google Shape;170;p26"/>
            <p:cNvSpPr txBox="1"/>
            <p:nvPr/>
          </p:nvSpPr>
          <p:spPr>
            <a:xfrm>
              <a:off x="365125" y="244619"/>
              <a:ext cx="10515600" cy="423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C9D8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Introducción</a:t>
              </a:r>
              <a:endParaRPr/>
            </a:p>
          </p:txBody>
        </p:sp>
        <p:sp>
          <p:nvSpPr>
            <p:cNvPr id="171" name="Google Shape;171;p26"/>
            <p:cNvSpPr txBox="1"/>
            <p:nvPr/>
          </p:nvSpPr>
          <p:spPr>
            <a:xfrm>
              <a:off x="365125" y="670614"/>
              <a:ext cx="10721975" cy="584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VII Estudio </a:t>
              </a:r>
              <a:r>
                <a:rPr lang="en-US" sz="3200" b="1" i="1" u="none" strike="noStrike" cap="none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Españoles ante la nueva movilidad</a:t>
              </a:r>
              <a:endParaRPr/>
            </a:p>
          </p:txBody>
        </p:sp>
      </p:grpSp>
      <p:sp>
        <p:nvSpPr>
          <p:cNvPr id="172" name="Google Shape;172;p26"/>
          <p:cNvSpPr txBox="1"/>
          <p:nvPr/>
        </p:nvSpPr>
        <p:spPr>
          <a:xfrm>
            <a:off x="5419725" y="1758950"/>
            <a:ext cx="6096000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Encuesta de ámbito nacional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8.473 encuestados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Sexo: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✔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60,71%     hombre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✔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39,29%     mujer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Permiso de conducir: 85,45%</a:t>
            </a: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6243637" y="5075237"/>
            <a:ext cx="4843463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Permiso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 – 95,97%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 panose="020B0604020202020204" pitchFamily="34" charset="0"/>
              <a:buChar char="•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Coche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propio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40,31%</a:t>
            </a:r>
            <a:endParaRPr dirty="0"/>
          </a:p>
        </p:txBody>
      </p:sp>
      <p:pic>
        <p:nvPicPr>
          <p:cNvPr id="174" name="Google Shape;174;p26" descr="Imagen que contiene monitor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9777" t="13986" r="11555" b="17998"/>
          <a:stretch/>
        </p:blipFill>
        <p:spPr>
          <a:xfrm>
            <a:off x="996950" y="1758950"/>
            <a:ext cx="4111625" cy="35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/>
        </p:nvSpPr>
        <p:spPr>
          <a:xfrm>
            <a:off x="365125" y="411162"/>
            <a:ext cx="116903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15.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Percepción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medidas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anticontaminación</a:t>
            </a:r>
            <a:endParaRPr dirty="0"/>
          </a:p>
        </p:txBody>
      </p:sp>
      <p:sp>
        <p:nvSpPr>
          <p:cNvPr id="315" name="Google Shape;315;p43"/>
          <p:cNvSpPr txBox="1"/>
          <p:nvPr/>
        </p:nvSpPr>
        <p:spPr>
          <a:xfrm>
            <a:off x="639748" y="804850"/>
            <a:ext cx="8077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599"/>
              </a:buClr>
              <a:buSzPts val="2500"/>
              <a:buFont typeface="Arial"/>
              <a:buNone/>
            </a:pPr>
            <a:r>
              <a:rPr lang="en-US" sz="2500" b="1" i="1" u="none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Medidas más populare</a:t>
            </a:r>
            <a:r>
              <a:rPr lang="en-US" sz="2500" b="1" i="1">
                <a:solidFill>
                  <a:srgbClr val="447599"/>
                </a:solidFill>
              </a:rPr>
              <a:t>s (</a:t>
            </a:r>
            <a:r>
              <a:rPr lang="en-US" sz="2500" b="1" i="1" u="none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% mayoritario </a:t>
            </a:r>
            <a:r>
              <a:rPr lang="en-US" sz="2500" b="1" i="1">
                <a:solidFill>
                  <a:srgbClr val="447599"/>
                </a:solidFill>
              </a:rPr>
              <a:t>a favor)</a:t>
            </a:r>
            <a:endParaRPr/>
          </a:p>
        </p:txBody>
      </p:sp>
      <p:graphicFrame>
        <p:nvGraphicFramePr>
          <p:cNvPr id="316" name="Google Shape;316;p43"/>
          <p:cNvGraphicFramePr/>
          <p:nvPr>
            <p:extLst>
              <p:ext uri="{D42A27DB-BD31-4B8C-83A1-F6EECF244321}">
                <p14:modId xmlns:p14="http://schemas.microsoft.com/office/powerpoint/2010/main" val="3946876394"/>
              </p:ext>
            </p:extLst>
          </p:nvPr>
        </p:nvGraphicFramePr>
        <p:xfrm>
          <a:off x="776287" y="1403350"/>
          <a:ext cx="11018825" cy="4857522"/>
        </p:xfrm>
        <a:graphic>
          <a:graphicData uri="http://schemas.openxmlformats.org/drawingml/2006/table">
            <a:tbl>
              <a:tblPr>
                <a:noFill/>
                <a:tableStyleId>{94A91E59-1399-4485-ADFA-2241616057EB}</a:tableStyleId>
              </a:tblPr>
              <a:tblGrid>
                <a:gridCol w="9531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7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Más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ayudas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directas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/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desgravación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fiscal a la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compra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vehículos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menos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contaminantes</a:t>
                      </a:r>
                      <a:endParaRPr dirty="0"/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Creación de carriles exclusivos para bicicletas</a:t>
                      </a:r>
                      <a:endParaRPr/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Aparcamiento gratuito para vehículos de cero emisiones</a:t>
                      </a:r>
                      <a:endParaRPr/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Peatonalización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calles</a:t>
                      </a:r>
                      <a:endParaRPr dirty="0"/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Creación de zonas de circulación restringida a vehículos más contaminantes (p. ej. Madrid Central)</a:t>
                      </a:r>
                      <a:endParaRPr/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Entrega del coche antiguo a cambio de transporte gratuito durante tres años</a:t>
                      </a:r>
                      <a:endParaRPr/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Prohibición de aparcamiento en las aceras para las motos</a:t>
                      </a:r>
                      <a:endParaRPr/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Restricciones de aparcamiento a los vehículos más contaminantes</a:t>
                      </a:r>
                      <a:endParaRPr/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/>
          <p:nvPr/>
        </p:nvSpPr>
        <p:spPr>
          <a:xfrm>
            <a:off x="365125" y="411162"/>
            <a:ext cx="116903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16.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Percepción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medidas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anticontaminación</a:t>
            </a:r>
            <a:endParaRPr dirty="0"/>
          </a:p>
        </p:txBody>
      </p:sp>
      <p:sp>
        <p:nvSpPr>
          <p:cNvPr id="322" name="Google Shape;322;p44"/>
          <p:cNvSpPr txBox="1"/>
          <p:nvPr/>
        </p:nvSpPr>
        <p:spPr>
          <a:xfrm>
            <a:off x="715950" y="896950"/>
            <a:ext cx="86283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599"/>
              </a:buClr>
              <a:buSzPts val="2500"/>
              <a:buFont typeface="Arial"/>
              <a:buNone/>
            </a:pPr>
            <a:r>
              <a:rPr lang="en-US" sz="2500" b="1" i="1" u="none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Medidas menos populares (% mayoritario en contra)</a:t>
            </a:r>
            <a:endParaRPr/>
          </a:p>
        </p:txBody>
      </p:sp>
      <p:graphicFrame>
        <p:nvGraphicFramePr>
          <p:cNvPr id="323" name="Google Shape;323;p44"/>
          <p:cNvGraphicFramePr/>
          <p:nvPr>
            <p:extLst>
              <p:ext uri="{D42A27DB-BD31-4B8C-83A1-F6EECF244321}">
                <p14:modId xmlns:p14="http://schemas.microsoft.com/office/powerpoint/2010/main" val="4013620235"/>
              </p:ext>
            </p:extLst>
          </p:nvPr>
        </p:nvGraphicFramePr>
        <p:xfrm>
          <a:off x="776287" y="1555750"/>
          <a:ext cx="11018825" cy="4171900"/>
        </p:xfrm>
        <a:graphic>
          <a:graphicData uri="http://schemas.openxmlformats.org/drawingml/2006/table">
            <a:tbl>
              <a:tblPr>
                <a:noFill/>
                <a:tableStyleId>{94A91E59-1399-4485-ADFA-2241616057EB}</a:tableStyleId>
              </a:tblPr>
              <a:tblGrid>
                <a:gridCol w="9531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7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Prohibición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circulación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vehículos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según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etiqueta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medioambiental</a:t>
                      </a:r>
                      <a:r>
                        <a:rPr lang="en-US" sz="20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la DGT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Reducción de la velocidad de circulación en las ciudades a 30 km/h</a:t>
                      </a:r>
                      <a:endParaRPr/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57%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Creo que se exagera mucho con el tema</a:t>
                      </a:r>
                      <a:endParaRPr/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Que las motos de los no residentes abandonen Madrid Central a partir de las 22:00h</a:t>
                      </a:r>
                      <a:endParaRPr/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Reducción de la velocidad en el acceso a las ciudades a 70 km/h</a:t>
                      </a:r>
                      <a:endParaRPr/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Prohibición de circulación a vehículos diésel o gasolina de más de 15 años</a:t>
                      </a:r>
                      <a:endParaRPr/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Incluir a las motos en las restricciones de acceso al centro</a:t>
                      </a:r>
                      <a:endParaRPr/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46%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47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4" name="Google Shape;324;p44"/>
          <p:cNvSpPr txBox="1"/>
          <p:nvPr/>
        </p:nvSpPr>
        <p:spPr>
          <a:xfrm>
            <a:off x="4648200" y="7154862"/>
            <a:ext cx="77565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*La encuesta se realiza antes a las puntualizaciones del Ayuntamiento*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motos de combustión tienen prohibición de entrada hasta las 22:00h. Una vez han entrado antes de esa hora a MC, pueden salir después de las 22:00h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 txBox="1"/>
          <p:nvPr/>
        </p:nvSpPr>
        <p:spPr>
          <a:xfrm>
            <a:off x="365125" y="411162"/>
            <a:ext cx="116903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dirty="0" smtClean="0">
                <a:solidFill>
                  <a:srgbClr val="92C9D8"/>
                </a:solidFill>
              </a:rPr>
              <a:t>17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Cuál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crees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que es el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futuro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coches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diésel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graphicFrame>
        <p:nvGraphicFramePr>
          <p:cNvPr id="330" name="Google Shape;330;p45"/>
          <p:cNvGraphicFramePr/>
          <p:nvPr>
            <p:extLst>
              <p:ext uri="{D42A27DB-BD31-4B8C-83A1-F6EECF244321}">
                <p14:modId xmlns:p14="http://schemas.microsoft.com/office/powerpoint/2010/main" val="2563502867"/>
              </p:ext>
            </p:extLst>
          </p:nvPr>
        </p:nvGraphicFramePr>
        <p:xfrm>
          <a:off x="793750" y="1616075"/>
          <a:ext cx="10285400" cy="1697025"/>
        </p:xfrm>
        <a:graphic>
          <a:graphicData uri="http://schemas.openxmlformats.org/drawingml/2006/table">
            <a:tbl>
              <a:tblPr>
                <a:noFill/>
                <a:tableStyleId>{94A91E59-1399-4485-ADFA-2241616057EB}</a:tableStyleId>
              </a:tblPr>
              <a:tblGrid>
                <a:gridCol w="7481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3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llegarán a desaparecer completamente</a:t>
                      </a:r>
                      <a:endParaRPr sz="2300"/>
                    </a:p>
                  </a:txBody>
                  <a:tcPr marL="68575" marR="68575" marT="0" marB="0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3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55%</a:t>
                      </a:r>
                      <a:endParaRPr sz="2300"/>
                    </a:p>
                  </a:txBody>
                  <a:tcPr marL="68575" marR="68575" marT="0" marB="0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300" b="1" i="0" u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Deberían</a:t>
                      </a:r>
                      <a:r>
                        <a:rPr lang="en-US" sz="2300" b="1" i="0" u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300" b="1" i="0" u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dejar</a:t>
                      </a:r>
                      <a:r>
                        <a:rPr lang="en-US" sz="2300" b="1" i="0" u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2300" b="1" i="0" u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venderse</a:t>
                      </a:r>
                      <a:r>
                        <a:rPr lang="en-US" sz="2300" b="1" i="0" u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antes de 2030</a:t>
                      </a:r>
                      <a:endParaRPr sz="2300" dirty="0"/>
                    </a:p>
                  </a:txBody>
                  <a:tcPr marL="68575" marR="68575" marT="0" marB="0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3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33%</a:t>
                      </a:r>
                      <a:endParaRPr sz="2300"/>
                    </a:p>
                  </a:txBody>
                  <a:tcPr marL="68575" marR="68575" marT="0" marB="0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3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Deberían dejar de venderse antes de 2040</a:t>
                      </a:r>
                      <a:endParaRPr sz="2300"/>
                    </a:p>
                  </a:txBody>
                  <a:tcPr marL="68575" marR="68575" marT="0" marB="0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300" b="1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13%</a:t>
                      </a:r>
                      <a:endParaRPr sz="2300" dirty="0"/>
                    </a:p>
                  </a:txBody>
                  <a:tcPr marL="68575" marR="68575" marT="0" marB="0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1" name="Google Shape;331;p45"/>
          <p:cNvGraphicFramePr/>
          <p:nvPr>
            <p:extLst>
              <p:ext uri="{D42A27DB-BD31-4B8C-83A1-F6EECF244321}">
                <p14:modId xmlns:p14="http://schemas.microsoft.com/office/powerpoint/2010/main" val="2002056014"/>
              </p:ext>
            </p:extLst>
          </p:nvPr>
        </p:nvGraphicFramePr>
        <p:xfrm>
          <a:off x="793750" y="4127500"/>
          <a:ext cx="10285400" cy="1946250"/>
        </p:xfrm>
        <a:graphic>
          <a:graphicData uri="http://schemas.openxmlformats.org/drawingml/2006/table">
            <a:tbl>
              <a:tblPr>
                <a:noFill/>
                <a:tableStyleId>{94A91E59-1399-4485-ADFA-2241616057EB}</a:tableStyleId>
              </a:tblPr>
              <a:tblGrid>
                <a:gridCol w="7481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3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Deberían dejar de venderse antes de 2030</a:t>
                      </a:r>
                      <a:endParaRPr sz="2300"/>
                    </a:p>
                  </a:txBody>
                  <a:tcPr marL="68575" marR="68575" marT="0" marB="0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3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46%</a:t>
                      </a:r>
                      <a:endParaRPr sz="2300"/>
                    </a:p>
                  </a:txBody>
                  <a:tcPr marL="68575" marR="68575" marT="0" marB="0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3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llegarán a desaparecer completamente</a:t>
                      </a:r>
                      <a:endParaRPr sz="2300"/>
                    </a:p>
                  </a:txBody>
                  <a:tcPr marL="68575" marR="68575" marT="0" marB="0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3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36%</a:t>
                      </a:r>
                      <a:endParaRPr sz="2300"/>
                    </a:p>
                  </a:txBody>
                  <a:tcPr marL="68575" marR="68575" marT="0" marB="0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3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Deberían dejar de venderse antes de 2040</a:t>
                      </a:r>
                      <a:endParaRPr sz="2300"/>
                    </a:p>
                  </a:txBody>
                  <a:tcPr marL="68575" marR="68575" marT="0" marB="0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58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300" b="1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18%</a:t>
                      </a:r>
                      <a:endParaRPr sz="2300" dirty="0"/>
                    </a:p>
                  </a:txBody>
                  <a:tcPr marL="68575" marR="68575" marT="0" marB="0" anchor="ctr">
                    <a:lnL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5869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2" name="Google Shape;332;p45"/>
          <p:cNvSpPr txBox="1"/>
          <p:nvPr/>
        </p:nvSpPr>
        <p:spPr>
          <a:xfrm>
            <a:off x="639762" y="938212"/>
            <a:ext cx="678180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599"/>
              </a:buClr>
              <a:buSzPts val="2500"/>
              <a:buFont typeface="Arial"/>
              <a:buNone/>
            </a:pPr>
            <a:r>
              <a:rPr lang="en-US" sz="2500" b="1" i="1" u="none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Todos los encuestados</a:t>
            </a:r>
            <a:endParaRPr/>
          </a:p>
        </p:txBody>
      </p:sp>
      <p:sp>
        <p:nvSpPr>
          <p:cNvPr id="333" name="Google Shape;333;p45"/>
          <p:cNvSpPr txBox="1"/>
          <p:nvPr/>
        </p:nvSpPr>
        <p:spPr>
          <a:xfrm>
            <a:off x="639762" y="3479800"/>
            <a:ext cx="678180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599"/>
              </a:buClr>
              <a:buSzPts val="2500"/>
              <a:buFont typeface="Arial"/>
              <a:buNone/>
            </a:pPr>
            <a:r>
              <a:rPr lang="en-US" sz="2500" b="1" i="1" u="none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De 18 a 24 años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9D8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 txBox="1"/>
          <p:nvPr/>
        </p:nvSpPr>
        <p:spPr>
          <a:xfrm>
            <a:off x="12379325" y="7786687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6"/>
          <p:cNvSpPr txBox="1"/>
          <p:nvPr/>
        </p:nvSpPr>
        <p:spPr>
          <a:xfrm>
            <a:off x="8170862" y="-8159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1237"/>
            <a:ext cx="12192000" cy="76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" y="2293937"/>
            <a:ext cx="5886450" cy="33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/>
          <p:nvPr/>
        </p:nvSpPr>
        <p:spPr>
          <a:xfrm>
            <a:off x="365125" y="411162"/>
            <a:ext cx="1051560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2500"/>
              <a:buFont typeface="Arial"/>
              <a:buNone/>
            </a:pPr>
            <a:r>
              <a:rPr lang="en-US" sz="3000" b="1" dirty="0" smtClean="0">
                <a:solidFill>
                  <a:srgbClr val="92C9D8"/>
                </a:solidFill>
              </a:rPr>
              <a:t>18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Contaminación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calidad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aire</a:t>
            </a:r>
            <a:endParaRPr sz="3000" dirty="0"/>
          </a:p>
        </p:txBody>
      </p:sp>
      <p:pic>
        <p:nvPicPr>
          <p:cNvPr id="347" name="Google Shape;347;p47" descr="Resultado de imagen de madrid central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903287"/>
            <a:ext cx="5118100" cy="51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7"/>
          <p:cNvSpPr txBox="1"/>
          <p:nvPr/>
        </p:nvSpPr>
        <p:spPr>
          <a:xfrm>
            <a:off x="5896000" y="1193949"/>
            <a:ext cx="55548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55% 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los </a:t>
            </a:r>
            <a:r>
              <a:rPr lang="en-US" sz="25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encuestados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cree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</a:t>
            </a:r>
            <a:r>
              <a:rPr lang="en-US" sz="25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urgente</a:t>
            </a:r>
            <a:r>
              <a:rPr lang="en-US" sz="2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abordar</a:t>
            </a:r>
            <a:r>
              <a:rPr lang="en-US" sz="2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25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</a:t>
            </a:r>
            <a:r>
              <a:rPr lang="en-US" sz="2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5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contaminación</a:t>
            </a:r>
            <a:r>
              <a:rPr lang="en-US" sz="2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25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vehículos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5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7"/>
          <p:cNvSpPr txBox="1"/>
          <p:nvPr/>
        </p:nvSpPr>
        <p:spPr>
          <a:xfrm>
            <a:off x="5965900" y="2855200"/>
            <a:ext cx="54150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2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64% 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los </a:t>
            </a:r>
            <a:r>
              <a:rPr lang="en-US" sz="25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encuestados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creen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5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sz="2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25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agentes</a:t>
            </a:r>
            <a:r>
              <a:rPr lang="en-US" sz="2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5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ciudadanos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5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fabricantes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5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administraciones</a:t>
            </a:r>
            <a:r>
              <a:rPr lang="en-US" sz="2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son los </a:t>
            </a:r>
            <a:r>
              <a:rPr lang="en-US" sz="25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responsables</a:t>
            </a:r>
            <a:r>
              <a:rPr lang="en-US" sz="2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5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solucionar</a:t>
            </a:r>
            <a:r>
              <a:rPr lang="en-US" sz="2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25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</a:t>
            </a:r>
            <a:endParaRPr dirty="0"/>
          </a:p>
        </p:txBody>
      </p:sp>
      <p:cxnSp>
        <p:nvCxnSpPr>
          <p:cNvPr id="350" name="Google Shape;350;p47"/>
          <p:cNvCxnSpPr>
            <a:cxnSpLocks/>
          </p:cNvCxnSpPr>
          <p:nvPr/>
        </p:nvCxnSpPr>
        <p:spPr>
          <a:xfrm flipV="1">
            <a:off x="4675187" y="1446100"/>
            <a:ext cx="1053688" cy="2178163"/>
          </a:xfrm>
          <a:prstGeom prst="straightConnector1">
            <a:avLst/>
          </a:prstGeom>
          <a:noFill/>
          <a:ln w="50800" cap="flat" cmpd="sng">
            <a:solidFill>
              <a:srgbClr val="4475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1" name="Google Shape;351;p47"/>
          <p:cNvCxnSpPr>
            <a:cxnSpLocks/>
          </p:cNvCxnSpPr>
          <p:nvPr/>
        </p:nvCxnSpPr>
        <p:spPr>
          <a:xfrm flipV="1">
            <a:off x="4676775" y="3236200"/>
            <a:ext cx="1219225" cy="388062"/>
          </a:xfrm>
          <a:prstGeom prst="straightConnector1">
            <a:avLst/>
          </a:prstGeom>
          <a:noFill/>
          <a:ln w="50800" cap="flat" cmpd="sng">
            <a:solidFill>
              <a:srgbClr val="4475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2" name="Google Shape;352;p47"/>
          <p:cNvCxnSpPr/>
          <p:nvPr/>
        </p:nvCxnSpPr>
        <p:spPr>
          <a:xfrm>
            <a:off x="4690650" y="3621800"/>
            <a:ext cx="1198200" cy="1790100"/>
          </a:xfrm>
          <a:prstGeom prst="straightConnector1">
            <a:avLst/>
          </a:prstGeom>
          <a:noFill/>
          <a:ln w="50800" cap="flat" cmpd="sng">
            <a:solidFill>
              <a:srgbClr val="4475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53" name="Google Shape;353;p47"/>
          <p:cNvSpPr txBox="1"/>
          <p:nvPr/>
        </p:nvSpPr>
        <p:spPr>
          <a:xfrm>
            <a:off x="6035800" y="5100800"/>
            <a:ext cx="54150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2500" b="1">
                <a:solidFill>
                  <a:schemeClr val="dk1"/>
                </a:solidFill>
              </a:rPr>
              <a:t>59</a:t>
            </a:r>
            <a:r>
              <a:rPr lang="en-US" sz="25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los encuestados madri</a:t>
            </a:r>
            <a:r>
              <a:rPr lang="en-US" sz="2500">
                <a:solidFill>
                  <a:schemeClr val="dk1"/>
                </a:solidFill>
              </a:rPr>
              <a:t>leños apoya Madrid Central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8"/>
          <p:cNvSpPr txBox="1">
            <a:spLocks noGrp="1"/>
          </p:cNvSpPr>
          <p:nvPr>
            <p:ph type="ctrTitle"/>
          </p:nvPr>
        </p:nvSpPr>
        <p:spPr>
          <a:xfrm>
            <a:off x="1084262" y="584200"/>
            <a:ext cx="10023475" cy="147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¡MUCHAS GRACIAS!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49"/>
          <p:cNvGrpSpPr/>
          <p:nvPr/>
        </p:nvGrpSpPr>
        <p:grpSpPr>
          <a:xfrm>
            <a:off x="365125" y="411162"/>
            <a:ext cx="10515600" cy="1009650"/>
            <a:chOff x="365125" y="244619"/>
            <a:chExt cx="10515600" cy="1010369"/>
          </a:xfrm>
        </p:grpSpPr>
        <p:sp>
          <p:nvSpPr>
            <p:cNvPr id="365" name="Google Shape;365;p49"/>
            <p:cNvSpPr txBox="1"/>
            <p:nvPr/>
          </p:nvSpPr>
          <p:spPr>
            <a:xfrm>
              <a:off x="365125" y="244619"/>
              <a:ext cx="10515600" cy="423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C9D8"/>
                </a:buClr>
                <a:buSzPts val="4000"/>
                <a:buFont typeface="Arial"/>
                <a:buNone/>
              </a:pPr>
              <a:r>
                <a:rPr lang="en-US" sz="4000" b="1" i="0" u="none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Mesa redonda</a:t>
              </a:r>
              <a:endParaRPr/>
            </a:p>
          </p:txBody>
        </p:sp>
        <p:sp>
          <p:nvSpPr>
            <p:cNvPr id="366" name="Google Shape;366;p49"/>
            <p:cNvSpPr txBox="1"/>
            <p:nvPr/>
          </p:nvSpPr>
          <p:spPr>
            <a:xfrm>
              <a:off x="365125" y="670372"/>
              <a:ext cx="6340475" cy="58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3200"/>
                <a:buFont typeface="Calibri"/>
                <a:buNone/>
              </a:pPr>
              <a:r>
                <a:rPr lang="en-US" sz="3200" b="1" i="0" u="none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Españoles ante la nueva movilidad</a:t>
              </a:r>
              <a:endParaRPr/>
            </a:p>
          </p:txBody>
        </p:sp>
      </p:grpSp>
      <p:grpSp>
        <p:nvGrpSpPr>
          <p:cNvPr id="367" name="Google Shape;367;p49"/>
          <p:cNvGrpSpPr/>
          <p:nvPr/>
        </p:nvGrpSpPr>
        <p:grpSpPr>
          <a:xfrm>
            <a:off x="1047853" y="2749332"/>
            <a:ext cx="10293973" cy="2678112"/>
            <a:chOff x="1316030" y="2949286"/>
            <a:chExt cx="9775789" cy="2677814"/>
          </a:xfrm>
        </p:grpSpPr>
        <p:sp>
          <p:nvSpPr>
            <p:cNvPr id="368" name="Google Shape;368;p49"/>
            <p:cNvSpPr txBox="1"/>
            <p:nvPr/>
          </p:nvSpPr>
          <p:spPr>
            <a:xfrm>
              <a:off x="1316030" y="2949286"/>
              <a:ext cx="4322763" cy="2677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599"/>
                </a:buClr>
                <a:buSzPts val="2400"/>
                <a:buFont typeface="Arial"/>
                <a:buNone/>
              </a:pPr>
              <a:r>
                <a:rPr lang="en-US" sz="3500" b="1" i="0" u="none" dirty="0">
                  <a:solidFill>
                    <a:srgbClr val="447599"/>
                  </a:solidFill>
                  <a:latin typeface="Arial"/>
                  <a:ea typeface="Arial"/>
                  <a:cs typeface="Arial"/>
                  <a:sym typeface="Arial"/>
                </a:rPr>
                <a:t>José </a:t>
              </a:r>
              <a:r>
                <a:rPr lang="en-US" sz="3500" b="1" i="0" u="none" dirty="0" err="1">
                  <a:solidFill>
                    <a:srgbClr val="447599"/>
                  </a:solidFill>
                  <a:latin typeface="Arial"/>
                  <a:ea typeface="Arial"/>
                  <a:cs typeface="Arial"/>
                  <a:sym typeface="Arial"/>
                </a:rPr>
                <a:t>Portilla</a:t>
              </a:r>
              <a:endParaRPr sz="35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C9D8"/>
                </a:buClr>
                <a:buSzPts val="1600"/>
                <a:buFont typeface="Arial"/>
                <a:buNone/>
              </a:pPr>
              <a:r>
                <a:rPr lang="en-US" sz="18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Director General SERNAUTO</a:t>
              </a:r>
              <a:endParaRPr sz="18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599"/>
                </a:buClr>
                <a:buSzPts val="2400"/>
                <a:buFont typeface="Arial"/>
                <a:buNone/>
              </a:pPr>
              <a:r>
                <a:rPr lang="en-US" sz="3500" b="1" i="0" u="none" dirty="0">
                  <a:solidFill>
                    <a:srgbClr val="447599"/>
                  </a:solidFill>
                  <a:latin typeface="Arial"/>
                  <a:ea typeface="Arial"/>
                  <a:cs typeface="Arial"/>
                  <a:sym typeface="Arial"/>
                </a:rPr>
                <a:t>Javier Martínez Ríos</a:t>
              </a:r>
              <a:endParaRPr sz="35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C9D8"/>
                </a:buClr>
                <a:buSzPts val="1600"/>
                <a:buFont typeface="Arial"/>
                <a:buNone/>
              </a:pPr>
              <a:r>
                <a:rPr lang="en-US" sz="18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CEO </a:t>
              </a:r>
              <a:r>
                <a:rPr lang="en-US" sz="18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WiBLE</a:t>
              </a:r>
              <a:r>
                <a:rPr lang="en-US" sz="18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599"/>
                </a:buClr>
                <a:buSzPts val="2400"/>
                <a:buFont typeface="Arial"/>
                <a:buNone/>
              </a:pPr>
              <a:r>
                <a:rPr lang="en-US" sz="3500" b="1" i="0" u="none" dirty="0">
                  <a:solidFill>
                    <a:srgbClr val="447599"/>
                  </a:solidFill>
                  <a:latin typeface="Arial"/>
                  <a:ea typeface="Arial"/>
                  <a:cs typeface="Arial"/>
                  <a:sym typeface="Arial"/>
                </a:rPr>
                <a:t>Enrique Centeno</a:t>
              </a:r>
              <a:endParaRPr sz="3500" b="1" i="0" u="none" dirty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C9D8"/>
                </a:buClr>
                <a:buSzPts val="1600"/>
                <a:buFont typeface="Arial"/>
                <a:buNone/>
              </a:pPr>
              <a:r>
                <a:rPr lang="en-US" sz="17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Responsable</a:t>
              </a:r>
              <a:r>
                <a:rPr lang="en-US" sz="17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7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Relaciones</a:t>
              </a:r>
              <a:r>
                <a:rPr lang="en-US" sz="17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7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Institucionales</a:t>
              </a:r>
              <a:r>
                <a:rPr lang="en-US" sz="17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y </a:t>
              </a:r>
              <a:r>
                <a:rPr lang="en-US" sz="17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Vehículo</a:t>
              </a:r>
              <a:r>
                <a:rPr lang="en-US" sz="17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17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Hidrógeno</a:t>
              </a:r>
              <a:r>
                <a:rPr lang="en-US" sz="17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TOYOTA </a:t>
              </a:r>
              <a:r>
                <a:rPr lang="en-US" sz="17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España</a:t>
              </a:r>
              <a:endParaRPr sz="1700" dirty="0"/>
            </a:p>
          </p:txBody>
        </p:sp>
        <p:sp>
          <p:nvSpPr>
            <p:cNvPr id="369" name="Google Shape;369;p49"/>
            <p:cNvSpPr txBox="1"/>
            <p:nvPr/>
          </p:nvSpPr>
          <p:spPr>
            <a:xfrm>
              <a:off x="6370569" y="2949286"/>
              <a:ext cx="4721250" cy="2431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599"/>
                </a:buClr>
                <a:buSzPts val="2400"/>
                <a:buFont typeface="Arial"/>
                <a:buNone/>
              </a:pPr>
              <a:r>
                <a:rPr lang="en-US" sz="3500" b="1" i="0" u="none" dirty="0">
                  <a:solidFill>
                    <a:srgbClr val="447599"/>
                  </a:solidFill>
                  <a:latin typeface="Arial"/>
                  <a:ea typeface="Arial"/>
                  <a:cs typeface="Arial"/>
                  <a:sym typeface="Arial"/>
                </a:rPr>
                <a:t>Román Martín</a:t>
              </a:r>
              <a:endParaRPr sz="35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C9D8"/>
                </a:buClr>
                <a:buSzPts val="1600"/>
                <a:buFont typeface="Arial"/>
                <a:buNone/>
              </a:pPr>
              <a:r>
                <a:rPr lang="en-US" sz="18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Director </a:t>
              </a:r>
              <a:r>
                <a:rPr lang="en-US" sz="18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Relaciones</a:t>
              </a:r>
              <a:r>
                <a:rPr lang="en-US" sz="18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Institucionales</a:t>
              </a:r>
              <a:r>
                <a:rPr lang="en-US" sz="18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SIGNUS</a:t>
              </a:r>
              <a:endParaRPr sz="18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599"/>
                </a:buClr>
                <a:buSzPts val="2400"/>
                <a:buFont typeface="Arial"/>
                <a:buNone/>
              </a:pPr>
              <a:r>
                <a:rPr lang="en-US" sz="3500" b="1" i="0" u="none" dirty="0">
                  <a:solidFill>
                    <a:srgbClr val="447599"/>
                  </a:solidFill>
                  <a:latin typeface="Arial"/>
                  <a:ea typeface="Arial"/>
                  <a:cs typeface="Arial"/>
                  <a:sym typeface="Arial"/>
                </a:rPr>
                <a:t>Marta </a:t>
              </a:r>
              <a:r>
                <a:rPr lang="en-US" sz="3500" b="1" i="0" u="none" dirty="0" err="1">
                  <a:solidFill>
                    <a:srgbClr val="447599"/>
                  </a:solidFill>
                  <a:latin typeface="Arial"/>
                  <a:ea typeface="Arial"/>
                  <a:cs typeface="Arial"/>
                  <a:sym typeface="Arial"/>
                </a:rPr>
                <a:t>Seoane</a:t>
              </a:r>
              <a:endParaRPr sz="35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C9D8"/>
                </a:buClr>
                <a:buSzPts val="1600"/>
                <a:buFont typeface="Arial"/>
                <a:buNone/>
              </a:pPr>
              <a:r>
                <a:rPr lang="en-US" sz="18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Responsable</a:t>
              </a:r>
              <a:r>
                <a:rPr lang="en-US" sz="18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Área</a:t>
              </a:r>
              <a:r>
                <a:rPr lang="en-US" sz="18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Técnica</a:t>
              </a:r>
              <a:r>
                <a:rPr lang="en-US" sz="18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Fundación CONAMA</a:t>
              </a:r>
              <a:endParaRPr sz="18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599"/>
                </a:buClr>
                <a:buSzPts val="2400"/>
                <a:buFont typeface="Arial"/>
                <a:buNone/>
              </a:pPr>
              <a:r>
                <a:rPr lang="es-ES" sz="3500" b="1" i="0" u="none" dirty="0">
                  <a:solidFill>
                    <a:srgbClr val="447599"/>
                  </a:solidFill>
                  <a:latin typeface="Arial"/>
                  <a:ea typeface="Arial"/>
                  <a:cs typeface="Arial"/>
                  <a:sym typeface="Arial"/>
                </a:rPr>
                <a:t>Francisco </a:t>
              </a:r>
              <a:r>
                <a:rPr lang="es-ES" sz="3500" b="1" i="0" u="none" dirty="0" err="1">
                  <a:solidFill>
                    <a:srgbClr val="447599"/>
                  </a:solidFill>
                  <a:latin typeface="Arial"/>
                  <a:ea typeface="Arial"/>
                  <a:cs typeface="Arial"/>
                  <a:sym typeface="Arial"/>
                </a:rPr>
                <a:t>Laverón</a:t>
              </a:r>
              <a:endParaRPr sz="35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C9D8"/>
                </a:buClr>
                <a:buSzPts val="1600"/>
                <a:buFont typeface="Arial"/>
                <a:buNone/>
              </a:pPr>
              <a:r>
                <a:rPr lang="en-US" sz="18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Responsible </a:t>
              </a:r>
              <a:r>
                <a:rPr lang="en-US" sz="18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Prospectiva</a:t>
              </a:r>
              <a:r>
                <a:rPr lang="en-US" sz="18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1" i="1" u="none" dirty="0" err="1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Energética</a:t>
              </a:r>
              <a:r>
                <a:rPr lang="en-US" sz="1800" b="1" i="1" u="none" dirty="0">
                  <a:solidFill>
                    <a:srgbClr val="92C9D8"/>
                  </a:solidFill>
                  <a:latin typeface="Arial"/>
                  <a:ea typeface="Arial"/>
                  <a:cs typeface="Arial"/>
                  <a:sym typeface="Arial"/>
                </a:rPr>
                <a:t> IBERDROLA</a:t>
              </a:r>
              <a:endParaRPr sz="1800" dirty="0"/>
            </a:p>
          </p:txBody>
        </p:sp>
      </p:grpSp>
      <p:sp>
        <p:nvSpPr>
          <p:cNvPr id="370" name="Google Shape;370;p49"/>
          <p:cNvSpPr txBox="1"/>
          <p:nvPr/>
        </p:nvSpPr>
        <p:spPr>
          <a:xfrm>
            <a:off x="3153313" y="1586955"/>
            <a:ext cx="6096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599"/>
              </a:buClr>
              <a:buSzPts val="2400"/>
              <a:buFont typeface="Arial"/>
              <a:buNone/>
            </a:pPr>
            <a:r>
              <a:rPr lang="en-US" sz="3500" b="1" i="0" u="none" dirty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Javier </a:t>
            </a:r>
            <a:r>
              <a:rPr lang="en-US" sz="3500" b="1" i="0" u="none" dirty="0" err="1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Arús</a:t>
            </a:r>
            <a:r>
              <a:rPr lang="en-US" sz="3500" b="1" i="0" u="none" dirty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500" b="1" i="0" u="none" dirty="0" err="1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moderador</a:t>
            </a:r>
            <a:r>
              <a:rPr lang="en-US" sz="3500" b="1" i="0" u="none" dirty="0">
                <a:solidFill>
                  <a:srgbClr val="44759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5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1600"/>
              <a:buFont typeface="Arial"/>
              <a:buNone/>
            </a:pPr>
            <a:r>
              <a:rPr lang="en-US" sz="1600" b="1" i="1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Director </a:t>
            </a:r>
            <a:r>
              <a:rPr lang="en-US" sz="1600" b="1" i="1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Autofácil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9D8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/>
        </p:nvSpPr>
        <p:spPr>
          <a:xfrm>
            <a:off x="12379325" y="7786687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8170862" y="-8159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493712" y="26130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españoles ante la decisión de adquirir un nuevo vehículo</a:t>
            </a: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1237"/>
            <a:ext cx="12192000" cy="76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/>
        </p:nvSpPr>
        <p:spPr>
          <a:xfrm>
            <a:off x="365125" y="411162"/>
            <a:ext cx="11201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rgbClr val="92C9D8"/>
                </a:solidFill>
              </a:rPr>
              <a:t>1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b="1" dirty="0" err="1" smtClean="0">
                <a:solidFill>
                  <a:srgbClr val="92C9D8"/>
                </a:solidFill>
              </a:rPr>
              <a:t>ntención</a:t>
            </a:r>
            <a:r>
              <a:rPr lang="en-US" sz="3000" b="1" dirty="0" smtClean="0">
                <a:solidFill>
                  <a:srgbClr val="92C9D8"/>
                </a:solidFill>
              </a:rPr>
              <a:t> </a:t>
            </a:r>
            <a:r>
              <a:rPr lang="en-US" sz="3000" b="1" dirty="0">
                <a:solidFill>
                  <a:srgbClr val="92C9D8"/>
                </a:solidFill>
              </a:rPr>
              <a:t>de </a:t>
            </a:r>
            <a:r>
              <a:rPr lang="en-US" sz="3000" b="1" dirty="0" err="1" smtClean="0">
                <a:solidFill>
                  <a:srgbClr val="92C9D8"/>
                </a:solidFill>
              </a:rPr>
              <a:t>compra</a:t>
            </a:r>
            <a:r>
              <a:rPr lang="en-US" sz="3000" b="1" dirty="0" smtClean="0">
                <a:solidFill>
                  <a:srgbClr val="92C9D8"/>
                </a:solidFill>
              </a:rPr>
              <a:t> </a:t>
            </a:r>
            <a:r>
              <a:rPr lang="en-US" sz="3000" b="1" dirty="0" err="1" smtClean="0">
                <a:solidFill>
                  <a:srgbClr val="92C9D8"/>
                </a:solidFill>
              </a:rPr>
              <a:t>coche</a:t>
            </a:r>
            <a:r>
              <a:rPr lang="en-US" sz="3000" b="1" dirty="0" smtClean="0">
                <a:solidFill>
                  <a:srgbClr val="92C9D8"/>
                </a:solidFill>
              </a:rPr>
              <a:t> </a:t>
            </a:r>
            <a:r>
              <a:rPr lang="en-US" sz="3000" b="1" dirty="0" err="1" smtClean="0">
                <a:solidFill>
                  <a:srgbClr val="92C9D8"/>
                </a:solidFill>
              </a:rPr>
              <a:t>nuevo</a:t>
            </a:r>
            <a:r>
              <a:rPr lang="en-US" sz="3000" b="1" dirty="0" smtClean="0">
                <a:solidFill>
                  <a:srgbClr val="92C9D8"/>
                </a:solidFill>
              </a:rPr>
              <a:t> </a:t>
            </a:r>
            <a:r>
              <a:rPr lang="en-US" sz="3000" b="1" dirty="0">
                <a:solidFill>
                  <a:srgbClr val="92C9D8"/>
                </a:solidFill>
              </a:rPr>
              <a:t>a </a:t>
            </a:r>
            <a:r>
              <a:rPr lang="en-US" sz="3000" b="1" dirty="0" smtClean="0">
                <a:solidFill>
                  <a:srgbClr val="92C9D8"/>
                </a:solidFill>
              </a:rPr>
              <a:t>12 </a:t>
            </a:r>
            <a:r>
              <a:rPr lang="en-US" sz="3000" b="1" dirty="0" err="1" smtClean="0">
                <a:solidFill>
                  <a:srgbClr val="92C9D8"/>
                </a:solidFill>
              </a:rPr>
              <a:t>meses</a:t>
            </a:r>
            <a:r>
              <a:rPr lang="en-US" sz="3000" b="1" dirty="0" smtClean="0">
                <a:solidFill>
                  <a:srgbClr val="92C9D8"/>
                </a:solidFill>
              </a:rPr>
              <a:t>. </a:t>
            </a:r>
            <a:r>
              <a:rPr lang="en-US" sz="3000" b="1" dirty="0" err="1" smtClean="0">
                <a:solidFill>
                  <a:srgbClr val="92C9D8"/>
                </a:solidFill>
              </a:rPr>
              <a:t>Evolución</a:t>
            </a:r>
            <a:endParaRPr dirty="0"/>
          </a:p>
        </p:txBody>
      </p:sp>
      <p:pic>
        <p:nvPicPr>
          <p:cNvPr id="188" name="Google Shape;188;p28" descr="evolucion intencion compra.JPG"/>
          <p:cNvPicPr preferRelativeResize="0"/>
          <p:nvPr/>
        </p:nvPicPr>
        <p:blipFill rotWithShape="1">
          <a:blip r:embed="rId3">
            <a:alphaModFix/>
          </a:blip>
          <a:srcRect l="13591" t="12359" r="5599" b="3102"/>
          <a:stretch/>
        </p:blipFill>
        <p:spPr>
          <a:xfrm>
            <a:off x="762000" y="1020762"/>
            <a:ext cx="6111876" cy="51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/>
        </p:nvSpPr>
        <p:spPr>
          <a:xfrm>
            <a:off x="7023249" y="1049325"/>
            <a:ext cx="5062500" cy="51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dirty="0" err="1">
                <a:solidFill>
                  <a:schemeClr val="dk1"/>
                </a:solidFill>
              </a:rPr>
              <a:t>Caída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sostenida</a:t>
            </a:r>
            <a:r>
              <a:rPr lang="en-US" sz="2300" dirty="0">
                <a:solidFill>
                  <a:schemeClr val="dk1"/>
                </a:solidFill>
              </a:rPr>
              <a:t>: </a:t>
            </a:r>
            <a:endParaRPr sz="23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</a:rPr>
              <a:t>No </a:t>
            </a:r>
            <a:r>
              <a:rPr lang="en-US" sz="2300" dirty="0" err="1">
                <a:solidFill>
                  <a:schemeClr val="dk1"/>
                </a:solidFill>
              </a:rPr>
              <a:t>es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puntual</a:t>
            </a:r>
            <a:r>
              <a:rPr lang="en-US" sz="2300" dirty="0">
                <a:solidFill>
                  <a:schemeClr val="dk1"/>
                </a:solidFill>
              </a:rPr>
              <a:t>, </a:t>
            </a:r>
            <a:r>
              <a:rPr lang="en-US" sz="2300" dirty="0" err="1">
                <a:solidFill>
                  <a:schemeClr val="dk1"/>
                </a:solidFill>
              </a:rPr>
              <a:t>es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una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 smtClean="0">
                <a:solidFill>
                  <a:schemeClr val="dk1"/>
                </a:solidFill>
              </a:rPr>
              <a:t>tendencia</a:t>
            </a:r>
            <a:endParaRPr lang="en-US" sz="2300" dirty="0" smtClean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Auge</a:t>
            </a:r>
            <a:r>
              <a:rPr lang="en-US" sz="23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alternativas</a:t>
            </a:r>
            <a:r>
              <a:rPr lang="en-US" sz="23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US" sz="23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propiedad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como</a:t>
            </a:r>
            <a:r>
              <a:rPr lang="en-US" sz="2300" dirty="0">
                <a:solidFill>
                  <a:schemeClr val="dk1"/>
                </a:solidFill>
              </a:rPr>
              <a:t> el R</a:t>
            </a:r>
            <a:r>
              <a:rPr lang="en-US" sz="23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entin</a:t>
            </a:r>
            <a:r>
              <a:rPr lang="en-US" sz="2300" dirty="0">
                <a:solidFill>
                  <a:schemeClr val="dk1"/>
                </a:solidFill>
              </a:rPr>
              <a:t>g o el </a:t>
            </a:r>
            <a:r>
              <a:rPr lang="en-US" sz="2300" dirty="0" err="1">
                <a:solidFill>
                  <a:schemeClr val="dk1"/>
                </a:solidFill>
              </a:rPr>
              <a:t>pago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por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uso</a:t>
            </a:r>
            <a:endParaRPr sz="23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dirty="0" err="1">
                <a:solidFill>
                  <a:schemeClr val="dk1"/>
                </a:solidFill>
              </a:rPr>
              <a:t>Incertidumbre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por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regulación</a:t>
            </a:r>
            <a:r>
              <a:rPr lang="en-US" sz="2300" dirty="0">
                <a:solidFill>
                  <a:schemeClr val="dk1"/>
                </a:solidFill>
              </a:rPr>
              <a:t> y la </a:t>
            </a:r>
            <a:r>
              <a:rPr lang="en-US" sz="2300" b="1" dirty="0" err="1">
                <a:solidFill>
                  <a:schemeClr val="dk1"/>
                </a:solidFill>
              </a:rPr>
              <a:t>desinformación</a:t>
            </a:r>
            <a:endParaRPr sz="2300" b="1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dirty="0" err="1">
                <a:solidFill>
                  <a:schemeClr val="dk1"/>
                </a:solidFill>
              </a:rPr>
              <a:t>Despegue</a:t>
            </a:r>
            <a:r>
              <a:rPr lang="en-US" sz="2300" dirty="0">
                <a:solidFill>
                  <a:schemeClr val="dk1"/>
                </a:solidFill>
              </a:rPr>
              <a:t> de la </a:t>
            </a:r>
            <a:r>
              <a:rPr lang="en-US" sz="2300" dirty="0" err="1">
                <a:solidFill>
                  <a:schemeClr val="dk1"/>
                </a:solidFill>
              </a:rPr>
              <a:t>oferta</a:t>
            </a:r>
            <a:r>
              <a:rPr lang="en-US" sz="2300" dirty="0">
                <a:solidFill>
                  <a:schemeClr val="dk1"/>
                </a:solidFill>
              </a:rPr>
              <a:t> de </a:t>
            </a:r>
            <a:r>
              <a:rPr lang="en-US" sz="2300" dirty="0" err="1">
                <a:solidFill>
                  <a:schemeClr val="dk1"/>
                </a:solidFill>
              </a:rPr>
              <a:t>transportes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r>
              <a:rPr lang="en-US" sz="2300" dirty="0" err="1">
                <a:solidFill>
                  <a:schemeClr val="dk1"/>
                </a:solidFill>
              </a:rPr>
              <a:t>alternativos</a:t>
            </a:r>
            <a:endParaRPr sz="23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 err="1">
                <a:solidFill>
                  <a:schemeClr val="dk1"/>
                </a:solidFill>
              </a:rPr>
              <a:t>Vamos</a:t>
            </a:r>
            <a:r>
              <a:rPr lang="en-US" sz="2300" b="1" dirty="0">
                <a:solidFill>
                  <a:schemeClr val="dk1"/>
                </a:solidFill>
              </a:rPr>
              <a:t> d</a:t>
            </a:r>
            <a:r>
              <a:rPr lang="en-US" sz="2300" b="1" u="none" dirty="0">
                <a:solidFill>
                  <a:schemeClr val="dk1"/>
                </a:solidFill>
              </a:rPr>
              <a:t>e la </a:t>
            </a:r>
            <a:r>
              <a:rPr lang="en-US" sz="2300" b="1" u="none" dirty="0" err="1">
                <a:solidFill>
                  <a:schemeClr val="dk1"/>
                </a:solidFill>
              </a:rPr>
              <a:t>propiedad</a:t>
            </a:r>
            <a:r>
              <a:rPr lang="en-US" sz="2300" b="1" u="none" dirty="0">
                <a:solidFill>
                  <a:schemeClr val="dk1"/>
                </a:solidFill>
              </a:rPr>
              <a:t> a</a:t>
            </a:r>
            <a:r>
              <a:rPr lang="en-US" sz="2300" b="1" dirty="0">
                <a:solidFill>
                  <a:schemeClr val="dk1"/>
                </a:solidFill>
              </a:rPr>
              <a:t> la </a:t>
            </a:r>
            <a:r>
              <a:rPr lang="en-US" sz="2300" b="1" dirty="0" err="1">
                <a:solidFill>
                  <a:schemeClr val="dk1"/>
                </a:solidFill>
              </a:rPr>
              <a:t>Movilidad</a:t>
            </a:r>
            <a:r>
              <a:rPr lang="en-US" sz="2300" b="1" dirty="0">
                <a:solidFill>
                  <a:schemeClr val="dk1"/>
                </a:solidFill>
              </a:rPr>
              <a:t> </a:t>
            </a:r>
            <a:r>
              <a:rPr lang="en-US" sz="2300" b="1" dirty="0" err="1">
                <a:solidFill>
                  <a:schemeClr val="dk1"/>
                </a:solidFill>
              </a:rPr>
              <a:t>como</a:t>
            </a:r>
            <a:r>
              <a:rPr lang="en-US" sz="2300" b="1" dirty="0">
                <a:solidFill>
                  <a:schemeClr val="dk1"/>
                </a:solidFill>
              </a:rPr>
              <a:t> </a:t>
            </a:r>
            <a:r>
              <a:rPr lang="en-US" sz="2300" b="1" dirty="0" err="1">
                <a:solidFill>
                  <a:schemeClr val="dk1"/>
                </a:solidFill>
              </a:rPr>
              <a:t>Servicio</a:t>
            </a:r>
            <a:r>
              <a:rPr lang="en-US" sz="2300" b="1" dirty="0">
                <a:solidFill>
                  <a:schemeClr val="dk1"/>
                </a:solidFill>
              </a:rPr>
              <a:t> (MaaS)</a:t>
            </a:r>
            <a:endParaRPr sz="23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/>
        </p:nvSpPr>
        <p:spPr>
          <a:xfrm>
            <a:off x="365125" y="411162"/>
            <a:ext cx="112014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92C9D8"/>
                </a:solidFill>
              </a:rPr>
              <a:t>2. Evolución intención de compra a 12 meses. Tipologías</a:t>
            </a:r>
            <a:endParaRPr sz="3000" b="1">
              <a:solidFill>
                <a:srgbClr val="92C9D8"/>
              </a:solidFill>
            </a:endParaRPr>
          </a:p>
        </p:txBody>
      </p:sp>
      <p:pic>
        <p:nvPicPr>
          <p:cNvPr id="195" name="Google Shape;195;p29"/>
          <p:cNvPicPr preferRelativeResize="0"/>
          <p:nvPr/>
        </p:nvPicPr>
        <p:blipFill rotWithShape="1">
          <a:blip r:embed="rId3">
            <a:alphaModFix/>
          </a:blip>
          <a:srcRect l="12200" t="13985" r="7160" b="2521"/>
          <a:stretch/>
        </p:blipFill>
        <p:spPr>
          <a:xfrm>
            <a:off x="522144" y="1394547"/>
            <a:ext cx="6811530" cy="444634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/>
        </p:nvSpPr>
        <p:spPr>
          <a:xfrm>
            <a:off x="7814916" y="1296489"/>
            <a:ext cx="4023135" cy="4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err="1">
                <a:solidFill>
                  <a:schemeClr val="dk1"/>
                </a:solidFill>
              </a:rPr>
              <a:t>En</a:t>
            </a:r>
            <a:r>
              <a:rPr lang="en-US" sz="2400" dirty="0">
                <a:solidFill>
                  <a:schemeClr val="dk1"/>
                </a:solidFill>
              </a:rPr>
              <a:t> un </a:t>
            </a:r>
            <a:r>
              <a:rPr lang="en-US" sz="2400" dirty="0" err="1">
                <a:solidFill>
                  <a:schemeClr val="dk1"/>
                </a:solidFill>
              </a:rPr>
              <a:t>año</a:t>
            </a:r>
            <a:r>
              <a:rPr lang="en-US" sz="2400" dirty="0">
                <a:solidFill>
                  <a:schemeClr val="dk1"/>
                </a:solidFill>
              </a:rPr>
              <a:t>, la </a:t>
            </a:r>
            <a:r>
              <a:rPr lang="en-US" sz="2400" dirty="0" err="1">
                <a:solidFill>
                  <a:schemeClr val="dk1"/>
                </a:solidFill>
              </a:rPr>
              <a:t>intención</a:t>
            </a:r>
            <a:r>
              <a:rPr lang="en-US" sz="2400" dirty="0">
                <a:solidFill>
                  <a:schemeClr val="dk1"/>
                </a:solidFill>
              </a:rPr>
              <a:t> de </a:t>
            </a:r>
            <a:r>
              <a:rPr lang="en-US" sz="2400" dirty="0" err="1">
                <a:solidFill>
                  <a:schemeClr val="dk1"/>
                </a:solidFill>
              </a:rPr>
              <a:t>adquirir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vehículo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vía</a:t>
            </a:r>
            <a:r>
              <a:rPr lang="en-US" sz="2400" dirty="0">
                <a:solidFill>
                  <a:schemeClr val="dk1"/>
                </a:solidFill>
              </a:rPr>
              <a:t> renting </a:t>
            </a:r>
            <a:r>
              <a:rPr lang="en-US" sz="2400" dirty="0" err="1">
                <a:solidFill>
                  <a:schemeClr val="dk1"/>
                </a:solidFill>
              </a:rPr>
              <a:t>pasa</a:t>
            </a:r>
            <a:r>
              <a:rPr lang="en-US" sz="2400" dirty="0">
                <a:solidFill>
                  <a:schemeClr val="dk1"/>
                </a:solidFill>
              </a:rPr>
              <a:t> del 5% al 12%</a:t>
            </a:r>
            <a:endParaRPr sz="2400" b="1" dirty="0">
              <a:solidFill>
                <a:schemeClr val="dk1"/>
              </a:solidFill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El 38% </a:t>
            </a:r>
            <a:r>
              <a:rPr lang="en-US" sz="2400" dirty="0" err="1">
                <a:solidFill>
                  <a:schemeClr val="dk1"/>
                </a:solidFill>
              </a:rPr>
              <a:t>afirmó</a:t>
            </a:r>
            <a:r>
              <a:rPr lang="en-US" sz="2400" dirty="0">
                <a:solidFill>
                  <a:schemeClr val="dk1"/>
                </a:solidFill>
              </a:rPr>
              <a:t> no </a:t>
            </a:r>
            <a:r>
              <a:rPr lang="en-US" sz="2400" dirty="0" err="1">
                <a:solidFill>
                  <a:schemeClr val="dk1"/>
                </a:solidFill>
              </a:rPr>
              <a:t>tenerlo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decidido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aún</a:t>
            </a:r>
            <a:r>
              <a:rPr lang="en-US" sz="2400" dirty="0">
                <a:solidFill>
                  <a:schemeClr val="dk1"/>
                </a:solidFill>
              </a:rPr>
              <a:t>, se </a:t>
            </a:r>
            <a:r>
              <a:rPr lang="en-US" sz="2400" dirty="0" err="1">
                <a:solidFill>
                  <a:schemeClr val="dk1"/>
                </a:solidFill>
              </a:rPr>
              <a:t>refuerza</a:t>
            </a:r>
            <a:r>
              <a:rPr lang="en-US" sz="2400" dirty="0">
                <a:solidFill>
                  <a:schemeClr val="dk1"/>
                </a:solidFill>
              </a:rPr>
              <a:t> la </a:t>
            </a:r>
            <a:r>
              <a:rPr lang="en-US" sz="2400" dirty="0" err="1">
                <a:solidFill>
                  <a:schemeClr val="dk1"/>
                </a:solidFill>
              </a:rPr>
              <a:t>sensación</a:t>
            </a:r>
            <a:r>
              <a:rPr lang="en-US" sz="2400" dirty="0">
                <a:solidFill>
                  <a:schemeClr val="dk1"/>
                </a:solidFill>
              </a:rPr>
              <a:t> de </a:t>
            </a:r>
            <a:r>
              <a:rPr lang="en-US" sz="2400" dirty="0" err="1">
                <a:solidFill>
                  <a:schemeClr val="dk1"/>
                </a:solidFill>
              </a:rPr>
              <a:t>incertidumbre</a:t>
            </a:r>
            <a:r>
              <a:rPr lang="en-US" sz="2400" dirty="0">
                <a:solidFill>
                  <a:schemeClr val="dk1"/>
                </a:solidFill>
              </a:rPr>
              <a:t>. </a:t>
            </a:r>
          </a:p>
          <a:p>
            <a:pPr marL="3429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err="1">
                <a:solidFill>
                  <a:schemeClr val="dk1"/>
                </a:solidFill>
              </a:rPr>
              <a:t>En</a:t>
            </a:r>
            <a:r>
              <a:rPr lang="en-US" sz="2400" dirty="0">
                <a:solidFill>
                  <a:schemeClr val="dk1"/>
                </a:solidFill>
              </a:rPr>
              <a:t> 2018, solo un 16% manifesto no </a:t>
            </a:r>
            <a:r>
              <a:rPr lang="en-US" sz="2400" dirty="0" err="1">
                <a:solidFill>
                  <a:schemeClr val="dk1"/>
                </a:solidFill>
              </a:rPr>
              <a:t>tenerlo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decidido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/>
        </p:nvSpPr>
        <p:spPr>
          <a:xfrm>
            <a:off x="365125" y="411162"/>
            <a:ext cx="112014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92C9D8"/>
                </a:solidFill>
              </a:rPr>
              <a:t>3</a:t>
            </a:r>
            <a:r>
              <a:rPr lang="en-US" sz="3000" b="1" i="0" u="none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¿Qué valoras más a la hora de comprar un coche?</a:t>
            </a:r>
            <a:endParaRPr/>
          </a:p>
        </p:txBody>
      </p:sp>
      <p:sp>
        <p:nvSpPr>
          <p:cNvPr id="204" name="Google Shape;204;p30"/>
          <p:cNvSpPr txBox="1"/>
          <p:nvPr/>
        </p:nvSpPr>
        <p:spPr>
          <a:xfrm>
            <a:off x="8252289" y="2469970"/>
            <a:ext cx="3695100" cy="29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err="1" smtClean="0">
                <a:solidFill>
                  <a:schemeClr val="dk1"/>
                </a:solidFill>
              </a:rPr>
              <a:t>Importancia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creciente</a:t>
            </a:r>
            <a:r>
              <a:rPr lang="en-US" sz="2400" dirty="0" smtClean="0">
                <a:solidFill>
                  <a:schemeClr val="dk1"/>
                </a:solidFill>
              </a:rPr>
              <a:t> del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p</a:t>
            </a:r>
            <a:r>
              <a:rPr lang="en-US" sz="2400" u="none" dirty="0" err="1" smtClean="0">
                <a:solidFill>
                  <a:schemeClr val="dk1"/>
                </a:solidFill>
              </a:rPr>
              <a:t>recio</a:t>
            </a:r>
            <a:endParaRPr lang="en-US" sz="2400" dirty="0">
              <a:solidFill>
                <a:schemeClr val="dk1"/>
              </a:solidFill>
            </a:endParaRPr>
          </a:p>
          <a:p>
            <a:pPr marL="76200" lvl="4"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	</a:t>
            </a:r>
            <a:r>
              <a:rPr lang="en-US" sz="2000" u="none" dirty="0" smtClean="0">
                <a:solidFill>
                  <a:schemeClr val="dk1"/>
                </a:solidFill>
              </a:rPr>
              <a:t>66</a:t>
            </a:r>
            <a:r>
              <a:rPr lang="en-US" sz="2000" u="none" dirty="0">
                <a:solidFill>
                  <a:schemeClr val="dk1"/>
                </a:solidFill>
              </a:rPr>
              <a:t>% </a:t>
            </a:r>
            <a:r>
              <a:rPr lang="en-US" sz="2000" dirty="0" err="1">
                <a:solidFill>
                  <a:schemeClr val="dk1"/>
                </a:solidFill>
              </a:rPr>
              <a:t>en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u="none" dirty="0" smtClean="0">
                <a:solidFill>
                  <a:schemeClr val="dk1"/>
                </a:solidFill>
              </a:rPr>
              <a:t>2017</a:t>
            </a:r>
          </a:p>
          <a:p>
            <a:pPr marL="76200" lvl="4">
              <a:buClr>
                <a:schemeClr val="dk1"/>
              </a:buClr>
              <a:buSzPts val="2400"/>
            </a:pPr>
            <a:r>
              <a:rPr lang="en-US" sz="2000" dirty="0">
                <a:solidFill>
                  <a:schemeClr val="dk1"/>
                </a:solidFill>
              </a:rPr>
              <a:t>	</a:t>
            </a:r>
            <a:r>
              <a:rPr lang="es-ES" sz="2000" dirty="0" smtClean="0">
                <a:solidFill>
                  <a:schemeClr val="dk1"/>
                </a:solidFill>
              </a:rPr>
              <a:t>70% en 2018</a:t>
            </a:r>
            <a:endParaRPr lang="es-ES" sz="2000" dirty="0">
              <a:solidFill>
                <a:schemeClr val="dk1"/>
              </a:solidFill>
            </a:endParaRPr>
          </a:p>
          <a:p>
            <a:pPr marL="76200" lvl="4">
              <a:buClr>
                <a:schemeClr val="dk1"/>
              </a:buClr>
              <a:buSzPts val="2400"/>
            </a:pPr>
            <a:r>
              <a:rPr lang="es-ES" sz="2000" u="none" dirty="0">
                <a:solidFill>
                  <a:schemeClr val="dk1"/>
                </a:solidFill>
              </a:rPr>
              <a:t>	</a:t>
            </a:r>
            <a:r>
              <a:rPr lang="en-US" sz="2000" u="none" dirty="0" smtClean="0">
                <a:solidFill>
                  <a:schemeClr val="dk1"/>
                </a:solidFill>
              </a:rPr>
              <a:t>75</a:t>
            </a:r>
            <a:r>
              <a:rPr lang="en-US" sz="2000" u="none" dirty="0">
                <a:solidFill>
                  <a:schemeClr val="dk1"/>
                </a:solidFill>
              </a:rPr>
              <a:t>% </a:t>
            </a:r>
            <a:r>
              <a:rPr lang="en-US" sz="2000" dirty="0" err="1">
                <a:solidFill>
                  <a:schemeClr val="dk1"/>
                </a:solidFill>
              </a:rPr>
              <a:t>en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u="none" dirty="0">
                <a:solidFill>
                  <a:schemeClr val="dk1"/>
                </a:solidFill>
              </a:rPr>
              <a:t>2019 </a:t>
            </a:r>
            <a:endParaRPr sz="20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u="none" dirty="0" smtClean="0">
                <a:solidFill>
                  <a:schemeClr val="dk1"/>
                </a:solidFill>
              </a:rPr>
              <a:t>La Seguridad </a:t>
            </a:r>
            <a:r>
              <a:rPr lang="en-US" sz="2400" u="none" dirty="0" err="1" smtClean="0">
                <a:solidFill>
                  <a:schemeClr val="dk1"/>
                </a:solidFill>
              </a:rPr>
              <a:t>sube</a:t>
            </a:r>
            <a:r>
              <a:rPr lang="en-US" sz="2400" u="none" dirty="0" smtClean="0">
                <a:solidFill>
                  <a:schemeClr val="dk1"/>
                </a:solidFill>
              </a:rPr>
              <a:t> del 7º al 3º </a:t>
            </a:r>
            <a:r>
              <a:rPr lang="en-US" sz="2400" u="none" dirty="0" err="1" smtClean="0">
                <a:solidFill>
                  <a:schemeClr val="dk1"/>
                </a:solidFill>
              </a:rPr>
              <a:t>puesto</a:t>
            </a:r>
            <a:r>
              <a:rPr lang="en-US" sz="2400" u="none" dirty="0" smtClean="0">
                <a:solidFill>
                  <a:schemeClr val="dk1"/>
                </a:solidFill>
              </a:rPr>
              <a:t> </a:t>
            </a:r>
            <a:r>
              <a:rPr lang="en-US" sz="2400" u="none" dirty="0" err="1" smtClean="0">
                <a:solidFill>
                  <a:schemeClr val="dk1"/>
                </a:solidFill>
              </a:rPr>
              <a:t>en</a:t>
            </a:r>
            <a:r>
              <a:rPr lang="en-US" sz="2400" u="none" dirty="0" smtClean="0">
                <a:solidFill>
                  <a:schemeClr val="dk1"/>
                </a:solidFill>
              </a:rPr>
              <a:t> </a:t>
            </a:r>
            <a:r>
              <a:rPr lang="en-US" sz="2400" u="none" dirty="0" err="1" smtClean="0">
                <a:solidFill>
                  <a:schemeClr val="dk1"/>
                </a:solidFill>
              </a:rPr>
              <a:t>relevancia</a:t>
            </a:r>
            <a:r>
              <a:rPr lang="en-US" sz="2400" u="none" dirty="0" smtClean="0">
                <a:solidFill>
                  <a:schemeClr val="dk1"/>
                </a:solidFill>
              </a:rPr>
              <a:t> </a:t>
            </a:r>
            <a:r>
              <a:rPr lang="en-US" sz="2400" u="none" dirty="0" err="1" smtClean="0">
                <a:solidFill>
                  <a:schemeClr val="dk1"/>
                </a:solidFill>
              </a:rPr>
              <a:t>en</a:t>
            </a:r>
            <a:r>
              <a:rPr lang="en-US" sz="2400" u="none" dirty="0" smtClean="0">
                <a:solidFill>
                  <a:schemeClr val="dk1"/>
                </a:solidFill>
              </a:rPr>
              <a:t> un </a:t>
            </a:r>
            <a:r>
              <a:rPr lang="en-US" sz="2400" u="none" dirty="0" err="1" smtClean="0">
                <a:solidFill>
                  <a:schemeClr val="dk1"/>
                </a:solidFill>
              </a:rPr>
              <a:t>año</a:t>
            </a:r>
            <a:endParaRPr lang="en-US" sz="2400" u="none" dirty="0" smtClean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u="none" dirty="0" smtClean="0">
                <a:solidFill>
                  <a:schemeClr val="dk1"/>
                </a:solidFill>
              </a:rPr>
              <a:t>La Seguridad</a:t>
            </a:r>
            <a:r>
              <a:rPr lang="en-US" sz="2400" dirty="0" smtClean="0">
                <a:solidFill>
                  <a:schemeClr val="dk1"/>
                </a:solidFill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</a:rPr>
              <a:t>segundo</a:t>
            </a:r>
            <a:r>
              <a:rPr lang="en-US" sz="2400" dirty="0" smtClean="0">
                <a:solidFill>
                  <a:schemeClr val="dk1"/>
                </a:solidFill>
              </a:rPr>
              <a:t> factor </a:t>
            </a:r>
            <a:r>
              <a:rPr lang="en-US" sz="2400" dirty="0" err="1">
                <a:solidFill>
                  <a:schemeClr val="dk1"/>
                </a:solidFill>
              </a:rPr>
              <a:t>relevante</a:t>
            </a:r>
            <a:r>
              <a:rPr lang="en-US" sz="2400" u="none" dirty="0">
                <a:solidFill>
                  <a:schemeClr val="dk1"/>
                </a:solidFill>
              </a:rPr>
              <a:t> para el </a:t>
            </a:r>
            <a:r>
              <a:rPr lang="en-US" sz="2400" dirty="0" err="1" smtClean="0">
                <a:solidFill>
                  <a:schemeClr val="dk1"/>
                </a:solidFill>
              </a:rPr>
              <a:t>tramo</a:t>
            </a:r>
            <a:r>
              <a:rPr lang="en-US" sz="2400" dirty="0" smtClean="0">
                <a:solidFill>
                  <a:schemeClr val="dk1"/>
                </a:solidFill>
              </a:rPr>
              <a:t> de +55 </a:t>
            </a:r>
            <a:r>
              <a:rPr lang="en-US" sz="2400" dirty="0" err="1" smtClean="0">
                <a:solidFill>
                  <a:schemeClr val="dk1"/>
                </a:solidFill>
              </a:rPr>
              <a:t>años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endParaRPr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8" t="8703" r="35606" b="72706"/>
          <a:stretch/>
        </p:blipFill>
        <p:spPr>
          <a:xfrm>
            <a:off x="2375647" y="1398494"/>
            <a:ext cx="4386529" cy="19956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53035" y="1573762"/>
            <a:ext cx="16226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PRECIO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CONSUMO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SEGURIDAD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53035" y="3569437"/>
            <a:ext cx="18198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PRECIO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CONSUMO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FIABILIDAD</a:t>
            </a:r>
          </a:p>
          <a:p>
            <a:endParaRPr lang="es-ES" b="1" dirty="0"/>
          </a:p>
          <a:p>
            <a:r>
              <a:rPr lang="es-ES" b="1" dirty="0" smtClean="0">
                <a:solidFill>
                  <a:srgbClr val="FF0000"/>
                </a:solidFill>
              </a:rPr>
              <a:t>…..</a:t>
            </a:r>
          </a:p>
          <a:p>
            <a:endParaRPr lang="es-ES" sz="1000" b="1" dirty="0" smtClean="0"/>
          </a:p>
          <a:p>
            <a:r>
              <a:rPr lang="es-ES" b="1" dirty="0" smtClean="0"/>
              <a:t>SEGURIDAD (7º)</a:t>
            </a:r>
            <a:endParaRPr lang="es-ES" b="1" dirty="0"/>
          </a:p>
          <a:p>
            <a:endParaRPr lang="es-ES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8" t="8703" r="35606" b="72706"/>
          <a:stretch/>
        </p:blipFill>
        <p:spPr>
          <a:xfrm>
            <a:off x="2322765" y="3517952"/>
            <a:ext cx="4507019" cy="205049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339398" y="1189580"/>
            <a:ext cx="249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2019</a:t>
            </a:r>
            <a:endParaRPr lang="es-ES" sz="2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339398" y="3354093"/>
            <a:ext cx="249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2018</a:t>
            </a:r>
            <a:endParaRPr lang="es-ES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572592" y="1682541"/>
            <a:ext cx="767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75%</a:t>
            </a:r>
            <a:endParaRPr lang="es-ES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8" t="15903" r="35606" b="78652"/>
          <a:stretch/>
        </p:blipFill>
        <p:spPr>
          <a:xfrm>
            <a:off x="2322766" y="5616006"/>
            <a:ext cx="1567917" cy="60063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565657" y="5829924"/>
            <a:ext cx="767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37,8%</a:t>
            </a:r>
            <a:endParaRPr lang="es-ES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587734" y="2316082"/>
            <a:ext cx="767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62%</a:t>
            </a:r>
            <a:endParaRPr lang="es-ES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587734" y="2884682"/>
            <a:ext cx="767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56%</a:t>
            </a:r>
            <a:endParaRPr lang="es-ES" b="1" dirty="0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811202" y="3570921"/>
            <a:ext cx="12113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echa arriba 21"/>
          <p:cNvSpPr/>
          <p:nvPr/>
        </p:nvSpPr>
        <p:spPr>
          <a:xfrm>
            <a:off x="434109" y="2865958"/>
            <a:ext cx="245271" cy="308242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F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601658" y="5051102"/>
            <a:ext cx="767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44%</a:t>
            </a:r>
            <a:endParaRPr lang="es-ES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565658" y="4450167"/>
            <a:ext cx="767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67%</a:t>
            </a:r>
            <a:endParaRPr lang="es-ES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565659" y="3880910"/>
            <a:ext cx="767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70%</a:t>
            </a:r>
            <a:endParaRPr lang="es-ES" b="1" dirty="0"/>
          </a:p>
        </p:txBody>
      </p:sp>
      <p:sp>
        <p:nvSpPr>
          <p:cNvPr id="30" name="Flecha arriba 29"/>
          <p:cNvSpPr/>
          <p:nvPr/>
        </p:nvSpPr>
        <p:spPr>
          <a:xfrm rot="10800000">
            <a:off x="443345" y="2242210"/>
            <a:ext cx="245271" cy="30824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F0"/>
              </a:solidFill>
            </a:endParaRPr>
          </a:p>
        </p:txBody>
      </p:sp>
      <p:sp>
        <p:nvSpPr>
          <p:cNvPr id="31" name="Flecha arriba 30"/>
          <p:cNvSpPr/>
          <p:nvPr/>
        </p:nvSpPr>
        <p:spPr>
          <a:xfrm>
            <a:off x="470936" y="1579172"/>
            <a:ext cx="245271" cy="308242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/>
        </p:nvSpPr>
        <p:spPr>
          <a:xfrm>
            <a:off x="365125" y="411150"/>
            <a:ext cx="11826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92C9D8"/>
                </a:solidFill>
              </a:rPr>
              <a:t>4</a:t>
            </a:r>
            <a:r>
              <a:rPr lang="en-US" sz="3000" b="1" i="0" u="none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¿Seguimos consideran</a:t>
            </a:r>
            <a:r>
              <a:rPr lang="en-US" sz="3000" b="1">
                <a:solidFill>
                  <a:srgbClr val="92C9D8"/>
                </a:solidFill>
              </a:rPr>
              <a:t>do imprescindible ir a</a:t>
            </a:r>
            <a:r>
              <a:rPr lang="en-US" sz="3000" b="1" i="0" u="none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l concesionario?</a:t>
            </a:r>
            <a:endParaRPr/>
          </a:p>
        </p:txBody>
      </p:sp>
      <p:pic>
        <p:nvPicPr>
          <p:cNvPr id="210" name="Google Shape;210;p31" descr="grafico concesionarios 2.JPG"/>
          <p:cNvPicPr preferRelativeResize="0"/>
          <p:nvPr/>
        </p:nvPicPr>
        <p:blipFill rotWithShape="1">
          <a:blip r:embed="rId3">
            <a:alphaModFix/>
          </a:blip>
          <a:srcRect l="8701" t="26226" r="11763"/>
          <a:stretch/>
        </p:blipFill>
        <p:spPr>
          <a:xfrm>
            <a:off x="4984377" y="825713"/>
            <a:ext cx="6811962" cy="454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 descr="gráfico concesionarios.JPG"/>
          <p:cNvPicPr preferRelativeResize="0"/>
          <p:nvPr/>
        </p:nvPicPr>
        <p:blipFill rotWithShape="1">
          <a:blip r:embed="rId4">
            <a:alphaModFix/>
          </a:blip>
          <a:srcRect l="24606" t="16996" r="34053"/>
          <a:stretch/>
        </p:blipFill>
        <p:spPr>
          <a:xfrm>
            <a:off x="520700" y="1247775"/>
            <a:ext cx="3770312" cy="350678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 txBox="1"/>
          <p:nvPr/>
        </p:nvSpPr>
        <p:spPr>
          <a:xfrm>
            <a:off x="298675" y="5410225"/>
            <a:ext cx="11654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La </a:t>
            </a:r>
            <a:r>
              <a:rPr lang="en-US" sz="2400" dirty="0" err="1">
                <a:solidFill>
                  <a:schemeClr val="dk1"/>
                </a:solidFill>
              </a:rPr>
              <a:t>visita</a:t>
            </a:r>
            <a:r>
              <a:rPr lang="en-US" sz="2400" dirty="0">
                <a:solidFill>
                  <a:schemeClr val="dk1"/>
                </a:solidFill>
              </a:rPr>
              <a:t> al </a:t>
            </a:r>
            <a:r>
              <a:rPr lang="en-US" sz="2400" u="none" dirty="0" err="1">
                <a:solidFill>
                  <a:schemeClr val="dk1"/>
                </a:solidFill>
              </a:rPr>
              <a:t>concesionario</a:t>
            </a:r>
            <a:r>
              <a:rPr lang="en-US" sz="2400" u="none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sigue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siendo</a:t>
            </a:r>
            <a:r>
              <a:rPr lang="en-US" sz="2400" u="none" dirty="0">
                <a:solidFill>
                  <a:schemeClr val="dk1"/>
                </a:solidFill>
              </a:rPr>
              <a:t> </a:t>
            </a:r>
            <a:r>
              <a:rPr lang="en-US" sz="2400" u="sng" dirty="0" err="1">
                <a:solidFill>
                  <a:schemeClr val="dk1"/>
                </a:solidFill>
              </a:rPr>
              <a:t>imprescindible</a:t>
            </a:r>
            <a:r>
              <a:rPr lang="en-US" sz="2400" u="none" dirty="0">
                <a:solidFill>
                  <a:schemeClr val="dk1"/>
                </a:solidFill>
              </a:rPr>
              <a:t> (6</a:t>
            </a:r>
            <a:r>
              <a:rPr lang="en-US" sz="2400" dirty="0">
                <a:solidFill>
                  <a:schemeClr val="dk1"/>
                </a:solidFill>
              </a:rPr>
              <a:t>8</a:t>
            </a:r>
            <a:r>
              <a:rPr lang="en-US" sz="2400" u="none" dirty="0">
                <a:solidFill>
                  <a:schemeClr val="dk1"/>
                </a:solidFill>
              </a:rPr>
              <a:t>%)</a:t>
            </a:r>
            <a:r>
              <a:rPr lang="en-US" sz="2400" dirty="0">
                <a:solidFill>
                  <a:schemeClr val="dk1"/>
                </a:solidFill>
              </a:rPr>
              <a:t>, </a:t>
            </a:r>
            <a:r>
              <a:rPr lang="en-US" sz="2400" dirty="0" err="1">
                <a:solidFill>
                  <a:schemeClr val="dk1"/>
                </a:solidFill>
              </a:rPr>
              <a:t>pero</a:t>
            </a:r>
            <a:r>
              <a:rPr lang="en-US" sz="2400" dirty="0">
                <a:solidFill>
                  <a:schemeClr val="dk1"/>
                </a:solidFill>
              </a:rPr>
              <a:t> los </a:t>
            </a:r>
            <a:r>
              <a:rPr lang="en-US" sz="2400" dirty="0" err="1">
                <a:solidFill>
                  <a:schemeClr val="dk1"/>
                </a:solidFill>
              </a:rPr>
              <a:t>nuevos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compradores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apuntan</a:t>
            </a:r>
            <a:r>
              <a:rPr lang="en-US" sz="2400" dirty="0">
                <a:solidFill>
                  <a:schemeClr val="dk1"/>
                </a:solidFill>
              </a:rPr>
              <a:t> una </a:t>
            </a:r>
            <a:r>
              <a:rPr lang="en-US" sz="2400" dirty="0" err="1">
                <a:solidFill>
                  <a:schemeClr val="dk1"/>
                </a:solidFill>
              </a:rPr>
              <a:t>tendencia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decreciente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en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su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importancia</a:t>
            </a:r>
            <a:r>
              <a:rPr lang="en-US" sz="2400" dirty="0">
                <a:solidFill>
                  <a:schemeClr val="dk1"/>
                </a:solidFill>
              </a:rPr>
              <a:t> (62%)</a:t>
            </a:r>
            <a:endParaRPr sz="2400" dirty="0"/>
          </a:p>
        </p:txBody>
      </p:sp>
      <p:grpSp>
        <p:nvGrpSpPr>
          <p:cNvPr id="4" name="Grupo 3"/>
          <p:cNvGrpSpPr/>
          <p:nvPr/>
        </p:nvGrpSpPr>
        <p:grpSpPr>
          <a:xfrm>
            <a:off x="5002307" y="852476"/>
            <a:ext cx="7826188" cy="444500"/>
            <a:chOff x="4984377" y="1608417"/>
            <a:chExt cx="7826188" cy="444500"/>
          </a:xfrm>
        </p:grpSpPr>
        <p:sp>
          <p:nvSpPr>
            <p:cNvPr id="2" name="Rectángulo 1"/>
            <p:cNvSpPr/>
            <p:nvPr/>
          </p:nvSpPr>
          <p:spPr>
            <a:xfrm>
              <a:off x="4984377" y="1608417"/>
              <a:ext cx="7036546" cy="44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5074022" y="1676778"/>
              <a:ext cx="7736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/>
                <a:t>+ 55 años 	40-55 años	24-40 años 	18-24 años</a:t>
              </a:r>
              <a:endParaRPr lang="es-ES" sz="1600" b="1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/>
        </p:nvSpPr>
        <p:spPr>
          <a:xfrm>
            <a:off x="365125" y="411162"/>
            <a:ext cx="112014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rgbClr val="92C9D8"/>
                </a:solidFill>
              </a:rPr>
              <a:t>5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Compra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000" b="1" i="0" u="none" dirty="0" err="1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vehículo</a:t>
            </a:r>
            <a:r>
              <a:rPr lang="en-US" sz="3000" b="1" i="0" u="none" dirty="0" smtClean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3000" b="1" i="0" u="none" dirty="0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dirty="0"/>
          </a:p>
        </p:txBody>
      </p:sp>
      <p:pic>
        <p:nvPicPr>
          <p:cNvPr id="218" name="Google Shape;218;p32" descr="prueba internet jovenes.JPG"/>
          <p:cNvPicPr preferRelativeResize="0"/>
          <p:nvPr/>
        </p:nvPicPr>
        <p:blipFill rotWithShape="1">
          <a:blip r:embed="rId3">
            <a:alphaModFix/>
          </a:blip>
          <a:srcRect l="9443" t="24549" r="11490"/>
          <a:stretch/>
        </p:blipFill>
        <p:spPr>
          <a:xfrm>
            <a:off x="639762" y="1265237"/>
            <a:ext cx="6629400" cy="454183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7269162" y="1049325"/>
            <a:ext cx="4816438" cy="51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Uno de </a:t>
            </a:r>
            <a:r>
              <a:rPr lang="en-US" sz="2400" dirty="0" err="1">
                <a:solidFill>
                  <a:schemeClr val="dk1"/>
                </a:solidFill>
              </a:rPr>
              <a:t>cada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cuatro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españoles</a:t>
            </a:r>
            <a:r>
              <a:rPr lang="en-US" sz="2400" dirty="0">
                <a:solidFill>
                  <a:schemeClr val="dk1"/>
                </a:solidFill>
              </a:rPr>
              <a:t> entre 40 y 55 </a:t>
            </a:r>
            <a:r>
              <a:rPr lang="en-US" sz="2400" dirty="0" err="1">
                <a:solidFill>
                  <a:schemeClr val="dk1"/>
                </a:solidFill>
              </a:rPr>
              <a:t>años</a:t>
            </a:r>
            <a:r>
              <a:rPr lang="en-US" sz="2400" dirty="0">
                <a:solidFill>
                  <a:schemeClr val="dk1"/>
                </a:solidFill>
              </a:rPr>
              <a:t> (23%), </a:t>
            </a:r>
            <a:r>
              <a:rPr lang="en-US" sz="2400" dirty="0" err="1">
                <a:solidFill>
                  <a:schemeClr val="dk1"/>
                </a:solidFill>
              </a:rPr>
              <a:t>dispuesto</a:t>
            </a:r>
            <a:r>
              <a:rPr lang="en-US" sz="2400" dirty="0">
                <a:solidFill>
                  <a:schemeClr val="dk1"/>
                </a:solidFill>
              </a:rPr>
              <a:t> a </a:t>
            </a:r>
            <a:r>
              <a:rPr lang="en-US" sz="2400" dirty="0" err="1">
                <a:solidFill>
                  <a:schemeClr val="dk1"/>
                </a:solidFill>
              </a:rPr>
              <a:t>comprar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su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vehículo</a:t>
            </a:r>
            <a:r>
              <a:rPr lang="en-US" sz="2400" dirty="0">
                <a:solidFill>
                  <a:schemeClr val="dk1"/>
                </a:solidFill>
              </a:rPr>
              <a:t> por internet. 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chemeClr val="dk1"/>
                </a:solidFill>
              </a:rPr>
              <a:t>Los </a:t>
            </a:r>
            <a:r>
              <a:rPr lang="en-US" sz="2400" u="none" dirty="0" err="1">
                <a:solidFill>
                  <a:schemeClr val="dk1"/>
                </a:solidFill>
              </a:rPr>
              <a:t>jóvenes</a:t>
            </a:r>
            <a:r>
              <a:rPr lang="en-US" sz="2400" dirty="0">
                <a:solidFill>
                  <a:schemeClr val="dk1"/>
                </a:solidFill>
              </a:rPr>
              <a:t>, l</a:t>
            </a:r>
            <a:r>
              <a:rPr lang="en-US" sz="2400" u="none" dirty="0">
                <a:solidFill>
                  <a:schemeClr val="dk1"/>
                </a:solidFill>
              </a:rPr>
              <a:t>os </a:t>
            </a:r>
            <a:r>
              <a:rPr lang="en-US" sz="2400" u="none" dirty="0" err="1">
                <a:solidFill>
                  <a:schemeClr val="dk1"/>
                </a:solidFill>
              </a:rPr>
              <a:t>menos</a:t>
            </a:r>
            <a:r>
              <a:rPr lang="en-US" sz="2400" u="none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proclives</a:t>
            </a:r>
            <a:r>
              <a:rPr lang="en-US" sz="2400" u="none" dirty="0">
                <a:solidFill>
                  <a:schemeClr val="dk1"/>
                </a:solidFill>
              </a:rPr>
              <a:t> a </a:t>
            </a:r>
            <a:r>
              <a:rPr lang="en-US" sz="2400" u="none" dirty="0" err="1">
                <a:solidFill>
                  <a:schemeClr val="dk1"/>
                </a:solidFill>
              </a:rPr>
              <a:t>comprar</a:t>
            </a:r>
            <a:r>
              <a:rPr lang="en-US" sz="2400" u="none" dirty="0">
                <a:solidFill>
                  <a:schemeClr val="dk1"/>
                </a:solidFill>
              </a:rPr>
              <a:t> un </a:t>
            </a:r>
            <a:r>
              <a:rPr lang="en-US" sz="2400" u="none" dirty="0" err="1">
                <a:solidFill>
                  <a:schemeClr val="dk1"/>
                </a:solidFill>
              </a:rPr>
              <a:t>coche</a:t>
            </a:r>
            <a:r>
              <a:rPr lang="en-US" sz="2400" u="none" dirty="0">
                <a:solidFill>
                  <a:schemeClr val="dk1"/>
                </a:solidFill>
              </a:rPr>
              <a:t> sin </a:t>
            </a:r>
            <a:r>
              <a:rPr lang="en-US" sz="2400" u="none" dirty="0" err="1">
                <a:solidFill>
                  <a:schemeClr val="dk1"/>
                </a:solidFill>
              </a:rPr>
              <a:t>probar</a:t>
            </a:r>
            <a:r>
              <a:rPr lang="en-US" sz="2400" dirty="0" err="1">
                <a:solidFill>
                  <a:schemeClr val="dk1"/>
                </a:solidFill>
              </a:rPr>
              <a:t>lo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ni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verlo</a:t>
            </a:r>
            <a:r>
              <a:rPr lang="en-US" sz="2400" dirty="0">
                <a:solidFill>
                  <a:schemeClr val="dk1"/>
                </a:solidFill>
              </a:rPr>
              <a:t>, con un 13%, (18-24 </a:t>
            </a:r>
            <a:r>
              <a:rPr lang="en-US" sz="2400" dirty="0" err="1">
                <a:solidFill>
                  <a:schemeClr val="dk1"/>
                </a:solidFill>
              </a:rPr>
              <a:t>años</a:t>
            </a:r>
            <a:r>
              <a:rPr lang="en-US" sz="2400" dirty="0">
                <a:solidFill>
                  <a:schemeClr val="dk1"/>
                </a:solidFill>
              </a:rPr>
              <a:t>) </a:t>
            </a:r>
            <a:endParaRPr sz="2400" dirty="0"/>
          </a:p>
        </p:txBody>
      </p:sp>
      <p:grpSp>
        <p:nvGrpSpPr>
          <p:cNvPr id="5" name="Grupo 4"/>
          <p:cNvGrpSpPr/>
          <p:nvPr/>
        </p:nvGrpSpPr>
        <p:grpSpPr>
          <a:xfrm>
            <a:off x="466166" y="1265237"/>
            <a:ext cx="7826188" cy="444500"/>
            <a:chOff x="4984377" y="1608417"/>
            <a:chExt cx="7826188" cy="444500"/>
          </a:xfrm>
        </p:grpSpPr>
        <p:sp>
          <p:nvSpPr>
            <p:cNvPr id="6" name="Rectángulo 5"/>
            <p:cNvSpPr/>
            <p:nvPr/>
          </p:nvSpPr>
          <p:spPr>
            <a:xfrm>
              <a:off x="4984377" y="1608417"/>
              <a:ext cx="7036546" cy="44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5074022" y="1676778"/>
              <a:ext cx="7736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/>
                <a:t>+ 55 años 	40-55 años	24-40 años 	18-24 años</a:t>
              </a:r>
              <a:endParaRPr lang="es-ES" sz="1600" b="1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/>
        </p:nvSpPr>
        <p:spPr>
          <a:xfrm>
            <a:off x="365125" y="411162"/>
            <a:ext cx="112014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C9D8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92C9D8"/>
                </a:solidFill>
              </a:rPr>
              <a:t>6</a:t>
            </a:r>
            <a:r>
              <a:rPr lang="en-US" sz="3000" b="1" i="0" u="none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. Utilización servicios </a:t>
            </a:r>
            <a:r>
              <a:rPr lang="en-US" sz="3000" b="1" i="1" u="none">
                <a:solidFill>
                  <a:srgbClr val="92C9D8"/>
                </a:solidFill>
                <a:latin typeface="Arial"/>
                <a:ea typeface="Arial"/>
                <a:cs typeface="Arial"/>
                <a:sym typeface="Arial"/>
              </a:rPr>
              <a:t>carsharing</a:t>
            </a:r>
            <a:endParaRPr i="1"/>
          </a:p>
        </p:txBody>
      </p:sp>
      <p:pic>
        <p:nvPicPr>
          <p:cNvPr id="225" name="Google Shape;22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162" y="1198562"/>
            <a:ext cx="9986962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/>
        </p:nvSpPr>
        <p:spPr>
          <a:xfrm>
            <a:off x="1077143" y="4820219"/>
            <a:ext cx="10179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La </a:t>
            </a:r>
            <a:r>
              <a:rPr lang="en-US" sz="2400" dirty="0" err="1">
                <a:solidFill>
                  <a:schemeClr val="dk1"/>
                </a:solidFill>
              </a:rPr>
              <a:t>tasa</a:t>
            </a:r>
            <a:r>
              <a:rPr lang="en-US" sz="2400" dirty="0">
                <a:solidFill>
                  <a:schemeClr val="dk1"/>
                </a:solidFill>
              </a:rPr>
              <a:t> de </a:t>
            </a:r>
            <a:r>
              <a:rPr lang="en-US" sz="2400" dirty="0" err="1">
                <a:solidFill>
                  <a:schemeClr val="dk1"/>
                </a:solidFill>
              </a:rPr>
              <a:t>uso</a:t>
            </a:r>
            <a:r>
              <a:rPr lang="en-US" sz="2400" dirty="0">
                <a:solidFill>
                  <a:schemeClr val="dk1"/>
                </a:solidFill>
              </a:rPr>
              <a:t> de los </a:t>
            </a:r>
            <a:r>
              <a:rPr lang="en-US" sz="2400" dirty="0" err="1">
                <a:solidFill>
                  <a:schemeClr val="dk1"/>
                </a:solidFill>
              </a:rPr>
              <a:t>servicios</a:t>
            </a:r>
            <a:r>
              <a:rPr lang="en-US" sz="2400" dirty="0">
                <a:solidFill>
                  <a:schemeClr val="dk1"/>
                </a:solidFill>
              </a:rPr>
              <a:t> de </a:t>
            </a:r>
            <a:r>
              <a:rPr lang="en-US" sz="2400" i="1" dirty="0">
                <a:solidFill>
                  <a:schemeClr val="dk1"/>
                </a:solidFill>
              </a:rPr>
              <a:t>carsharing</a:t>
            </a:r>
            <a:r>
              <a:rPr lang="en-US" sz="24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</a:rPr>
              <a:t>prácticamente</a:t>
            </a:r>
            <a:r>
              <a:rPr lang="en-US" sz="2400" b="1" i="0" u="none" dirty="0">
                <a:solidFill>
                  <a:schemeClr val="dk1"/>
                </a:solidFill>
              </a:rPr>
              <a:t> se </a:t>
            </a:r>
            <a:r>
              <a:rPr lang="en-US" sz="2400" b="1" i="0" u="none" dirty="0" err="1">
                <a:solidFill>
                  <a:schemeClr val="dk1"/>
                </a:solidFill>
              </a:rPr>
              <a:t>triplica</a:t>
            </a:r>
            <a:r>
              <a:rPr lang="en-US" sz="24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Arial"/>
              </a:rPr>
              <a:t>este</a:t>
            </a:r>
            <a:r>
              <a:rPr lang="en-US" sz="24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Arial"/>
              </a:rPr>
              <a:t>año</a:t>
            </a:r>
            <a:r>
              <a:rPr lang="en-US" sz="24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Arial"/>
              </a:rPr>
              <a:t>en</a:t>
            </a:r>
            <a:r>
              <a:rPr lang="en-US" sz="24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Arial"/>
              </a:rPr>
              <a:t>comparación</a:t>
            </a:r>
            <a:r>
              <a:rPr lang="en-US" sz="2400" b="0" i="0" u="none" dirty="0">
                <a:solidFill>
                  <a:schemeClr val="dk1"/>
                </a:solidFill>
                <a:sym typeface="Arial"/>
              </a:rPr>
              <a:t> con los </a:t>
            </a:r>
            <a:r>
              <a:rPr lang="en-US" sz="2400" b="0" i="0" u="none" dirty="0" err="1">
                <a:solidFill>
                  <a:schemeClr val="dk1"/>
                </a:solidFill>
                <a:sym typeface="Arial"/>
              </a:rPr>
              <a:t>anteriores</a:t>
            </a:r>
            <a:r>
              <a:rPr lang="en-US" sz="2400" b="0" i="0" u="none" dirty="0">
                <a:solidFill>
                  <a:schemeClr val="dk1"/>
                </a:solidFill>
                <a:sym typeface="Arial"/>
              </a:rPr>
              <a:t>. </a:t>
            </a:r>
            <a:r>
              <a:rPr lang="en-US" sz="2400" dirty="0" err="1">
                <a:solidFill>
                  <a:schemeClr val="dk1"/>
                </a:solidFill>
              </a:rPr>
              <a:t>Destaca</a:t>
            </a:r>
            <a:r>
              <a:rPr lang="en-US" sz="2400" dirty="0">
                <a:solidFill>
                  <a:schemeClr val="dk1"/>
                </a:solidFill>
              </a:rPr>
              <a:t> el </a:t>
            </a:r>
            <a:r>
              <a:rPr lang="en-US" sz="2400" b="1" dirty="0">
                <a:solidFill>
                  <a:schemeClr val="dk1"/>
                </a:solidFill>
              </a:rPr>
              <a:t>19%</a:t>
            </a:r>
            <a:r>
              <a:rPr lang="en-US" sz="2400" dirty="0">
                <a:solidFill>
                  <a:schemeClr val="dk1"/>
                </a:solidFill>
              </a:rPr>
              <a:t> de </a:t>
            </a:r>
            <a:r>
              <a:rPr lang="en-US" sz="2400" dirty="0" err="1">
                <a:solidFill>
                  <a:schemeClr val="dk1"/>
                </a:solidFill>
              </a:rPr>
              <a:t>uso</a:t>
            </a:r>
            <a:r>
              <a:rPr lang="en-US" sz="2400" dirty="0">
                <a:solidFill>
                  <a:schemeClr val="dk1"/>
                </a:solidFill>
              </a:rPr>
              <a:t> por </a:t>
            </a:r>
            <a:r>
              <a:rPr lang="en-US" sz="2400" dirty="0" err="1">
                <a:solidFill>
                  <a:schemeClr val="dk1"/>
                </a:solidFill>
              </a:rPr>
              <a:t>españoles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residentes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en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ciudades</a:t>
            </a:r>
            <a:r>
              <a:rPr lang="en-US" sz="2400" dirty="0">
                <a:solidFill>
                  <a:schemeClr val="dk1"/>
                </a:solidFill>
              </a:rPr>
              <a:t> de hasta 1 </a:t>
            </a:r>
            <a:r>
              <a:rPr lang="en-US" sz="2400" dirty="0" err="1">
                <a:solidFill>
                  <a:schemeClr val="dk1"/>
                </a:solidFill>
              </a:rPr>
              <a:t>millón</a:t>
            </a:r>
            <a:r>
              <a:rPr lang="en-US" sz="2400" dirty="0">
                <a:solidFill>
                  <a:schemeClr val="dk1"/>
                </a:solidFill>
              </a:rPr>
              <a:t> de </a:t>
            </a:r>
            <a:r>
              <a:rPr lang="en-US" sz="2400" dirty="0" err="1">
                <a:solidFill>
                  <a:schemeClr val="dk1"/>
                </a:solidFill>
              </a:rPr>
              <a:t>habitantes</a:t>
            </a:r>
            <a:r>
              <a:rPr lang="en-US" sz="2400" dirty="0">
                <a:solidFill>
                  <a:schemeClr val="dk1"/>
                </a:solidFill>
              </a:rPr>
              <a:t>. 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1309</Words>
  <Application>Microsoft Office PowerPoint</Application>
  <PresentationFormat>Panorámica</PresentationFormat>
  <Paragraphs>237</Paragraphs>
  <Slides>26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Noto Sans Symbols</vt:lpstr>
      <vt:lpstr>Tema de Office</vt:lpstr>
      <vt:lpstr>1_Tema de Office</vt:lpstr>
      <vt:lpstr>VII Estudio  Españoles ante la nueva movilidad</vt:lpstr>
      <vt:lpstr>Presentación de PowerPoint</vt:lpstr>
      <vt:lpstr>Los españoles ante la decisión de adquirir un nuevo vehículo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españoles y la conciencia medioambiental a la hora de adquirir un vehículo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españoles ante las medidas contra la contaminación. El futuro del diésel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 Estudio  Españoles ante la nueva movilidad</dc:title>
  <dc:creator>Juan Luis Antolín Gómez</dc:creator>
  <cp:lastModifiedBy>Juan Luis Antolín Gómez</cp:lastModifiedBy>
  <cp:revision>18</cp:revision>
  <cp:lastPrinted>2019-05-07T13:17:33Z</cp:lastPrinted>
  <dcterms:modified xsi:type="dcterms:W3CDTF">2019-05-07T16:08:11Z</dcterms:modified>
</cp:coreProperties>
</file>